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5.xml" ContentType="application/vnd.openxmlformats-officedocument.themeOverride+xml"/>
  <Override PartName="/ppt/notesSlides/notesSlide28.xml" ContentType="application/vnd.openxmlformats-officedocument.presentationml.notesSlide+xml"/>
  <Override PartName="/ppt/theme/themeOverride6.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7"/>
  </p:notesMasterIdLst>
  <p:sldIdLst>
    <p:sldId id="256" r:id="rId3"/>
    <p:sldId id="257" r:id="rId4"/>
    <p:sldId id="258" r:id="rId5"/>
    <p:sldId id="259" r:id="rId6"/>
    <p:sldId id="260" r:id="rId7"/>
    <p:sldId id="261" r:id="rId8"/>
    <p:sldId id="303" r:id="rId9"/>
    <p:sldId id="282" r:id="rId10"/>
    <p:sldId id="285" r:id="rId11"/>
    <p:sldId id="283" r:id="rId12"/>
    <p:sldId id="262" r:id="rId13"/>
    <p:sldId id="318" r:id="rId14"/>
    <p:sldId id="327" r:id="rId15"/>
    <p:sldId id="328" r:id="rId16"/>
    <p:sldId id="279" r:id="rId17"/>
    <p:sldId id="263" r:id="rId18"/>
    <p:sldId id="280" r:id="rId19"/>
    <p:sldId id="264" r:id="rId20"/>
    <p:sldId id="307" r:id="rId21"/>
    <p:sldId id="266" r:id="rId22"/>
    <p:sldId id="306" r:id="rId23"/>
    <p:sldId id="321" r:id="rId24"/>
    <p:sldId id="268" r:id="rId25"/>
    <p:sldId id="269" r:id="rId26"/>
    <p:sldId id="286" r:id="rId27"/>
    <p:sldId id="270" r:id="rId28"/>
    <p:sldId id="271" r:id="rId29"/>
    <p:sldId id="272" r:id="rId30"/>
    <p:sldId id="273" r:id="rId31"/>
    <p:sldId id="274" r:id="rId32"/>
    <p:sldId id="275" r:id="rId33"/>
    <p:sldId id="276" r:id="rId34"/>
    <p:sldId id="277" r:id="rId35"/>
    <p:sldId id="278" r:id="rId36"/>
    <p:sldId id="287" r:id="rId37"/>
    <p:sldId id="329" r:id="rId38"/>
    <p:sldId id="288" r:id="rId39"/>
    <p:sldId id="289" r:id="rId40"/>
    <p:sldId id="290" r:id="rId41"/>
    <p:sldId id="325" r:id="rId42"/>
    <p:sldId id="291" r:id="rId43"/>
    <p:sldId id="310" r:id="rId44"/>
    <p:sldId id="311" r:id="rId45"/>
    <p:sldId id="312" r:id="rId46"/>
    <p:sldId id="313" r:id="rId47"/>
    <p:sldId id="299" r:id="rId48"/>
    <p:sldId id="295" r:id="rId49"/>
    <p:sldId id="304" r:id="rId50"/>
    <p:sldId id="305" r:id="rId51"/>
    <p:sldId id="322" r:id="rId52"/>
    <p:sldId id="300" r:id="rId53"/>
    <p:sldId id="320" r:id="rId54"/>
    <p:sldId id="323" r:id="rId55"/>
    <p:sldId id="330" r:id="rId56"/>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E5CA"/>
    <a:srgbClr val="99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00" autoAdjust="0"/>
    <p:restoredTop sz="80817" autoAdjust="0"/>
  </p:normalViewPr>
  <p:slideViewPr>
    <p:cSldViewPr>
      <p:cViewPr>
        <p:scale>
          <a:sx n="75" d="100"/>
          <a:sy n="75" d="100"/>
        </p:scale>
        <p:origin x="-1362" y="58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F7A71C12-62D4-4D3E-8262-318A5779AFAE}" type="datetimeFigureOut">
              <a:rPr lang="en-US" smtClean="0"/>
              <a:t>9/29/2014</a:t>
            </a:fld>
            <a:endParaRPr lang="en-US" dirty="0"/>
          </a:p>
        </p:txBody>
      </p:sp>
      <p:sp>
        <p:nvSpPr>
          <p:cNvPr id="4" name="Slide Image Placeholder 3"/>
          <p:cNvSpPr>
            <a:spLocks noGrp="1" noRot="1" noChangeAspect="1"/>
          </p:cNvSpPr>
          <p:nvPr>
            <p:ph type="sldImg" idx="2"/>
          </p:nvPr>
        </p:nvSpPr>
        <p:spPr>
          <a:xfrm>
            <a:off x="1371600" y="754063"/>
            <a:ext cx="5029200" cy="3771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B0E26AC8-D9F5-4F4B-A3DD-C8AB39875FAF}" type="slidenum">
              <a:rPr lang="en-US" smtClean="0"/>
              <a:t>‹#›</a:t>
            </a:fld>
            <a:endParaRPr lang="en-US" dirty="0"/>
          </a:p>
        </p:txBody>
      </p:sp>
    </p:spTree>
    <p:extLst>
      <p:ext uri="{BB962C8B-B14F-4D97-AF65-F5344CB8AC3E}">
        <p14:creationId xmlns:p14="http://schemas.microsoft.com/office/powerpoint/2010/main" val="366197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my pleasure to be here today.  I’m going to be talking about a topic that is dear to my heart…children</a:t>
            </a:r>
            <a:r>
              <a:rPr lang="en-US" baseline="0" dirty="0" smtClean="0"/>
              <a:t> with autism.  When I gave this talk 2 years ago here at the Summit, my emphasis was on the most recent literature indicating that it is not only possible but imperative that children with autism be diagnosed as early as possible.  I am going to address that extremely important issue again today.  But now that I have been involved in diagnosing and treating children with autism for more than 20 years, I am starting to look at another part of this story; specifically, what happens to these children when they become adults? </a:t>
            </a:r>
          </a:p>
          <a:p>
            <a:r>
              <a:rPr lang="en-US" baseline="0" dirty="0" smtClean="0"/>
              <a:t>SO today what I would like to do is talk about the potential barriers to early identification of children with autism – where we can do better – share some thoughts about early intervention strategies – and then talk about what is out there for young adults with autism. </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1</a:t>
            </a:fld>
            <a:endParaRPr lang="en-US" dirty="0"/>
          </a:p>
        </p:txBody>
      </p:sp>
    </p:spTree>
    <p:extLst>
      <p:ext uri="{BB962C8B-B14F-4D97-AF65-F5344CB8AC3E}">
        <p14:creationId xmlns:p14="http://schemas.microsoft.com/office/powerpoint/2010/main" val="3431174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child is flapping</a:t>
            </a:r>
            <a:r>
              <a:rPr lang="en-US" baseline="0" dirty="0" smtClean="0"/>
              <a:t> and spinning – they look autistic.  But if the difficulties are more subtle – and they can be – they’re harder to see.  </a:t>
            </a:r>
          </a:p>
          <a:p>
            <a:endParaRPr lang="en-US" baseline="0" dirty="0" smtClean="0"/>
          </a:p>
          <a:p>
            <a:r>
              <a:rPr lang="en-US" baseline="0" dirty="0" smtClean="0"/>
              <a:t>And early on – before 2 – the autistic repetitive and perseverative behaviors may not be as prominent…the differences in language and non verbal communication may be more qualitative than absolute.   He does make eye contact , the parent might say, not recognizing that it’s not as robust as a typically developing child.  </a:t>
            </a:r>
          </a:p>
          <a:p>
            <a:r>
              <a:rPr lang="en-US" baseline="0" dirty="0" smtClean="0"/>
              <a:t>This is why it’s important to use tools like the ADOS – toddler module and other rigorously testing measures, where a multi specialty team is very helpful, and where multiple observations over time may be needed.  Sometimes, if I am not sure about a diagnosis, I start intervention.  As I tell the parents, it may not be 100% clear what the diagnosis is, but it is always possible to ID problems.</a:t>
            </a:r>
          </a:p>
          <a:p>
            <a:endParaRPr lang="en-US" baseline="0" dirty="0" smtClean="0"/>
          </a:p>
          <a:p>
            <a:r>
              <a:rPr lang="en-US" baseline="0" dirty="0" smtClean="0"/>
              <a:t>This is where making the diagnosis at these early ages becomes challenging…we’re going to talk a little more about how exactly and when pediatricians should refer for autism diagnostic evaluations, but first, here’s an important question…</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10</a:t>
            </a:fld>
            <a:endParaRPr lang="en-US" dirty="0"/>
          </a:p>
        </p:txBody>
      </p:sp>
    </p:spTree>
    <p:extLst>
      <p:ext uri="{BB962C8B-B14F-4D97-AF65-F5344CB8AC3E}">
        <p14:creationId xmlns:p14="http://schemas.microsoft.com/office/powerpoint/2010/main" val="1338574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really good article.</a:t>
            </a:r>
          </a:p>
          <a:p>
            <a:r>
              <a:rPr lang="en-US" dirty="0" smtClean="0"/>
              <a:t>It’s a little dated, but still really good.</a:t>
            </a:r>
          </a:p>
          <a:p>
            <a:endParaRPr lang="en-US" dirty="0" smtClean="0"/>
          </a:p>
          <a:p>
            <a:r>
              <a:rPr lang="en-US" dirty="0" smtClean="0"/>
              <a:t>In it Dr. Dawson cites the literature</a:t>
            </a:r>
            <a:r>
              <a:rPr lang="en-US" baseline="0" dirty="0" smtClean="0"/>
              <a:t> supporting the belief that we all have that autism is a treatable condition, and that a significant proportion of children who receive intensive early intervention will improve to an amazing degree.  There is even more research now 6 years later to support this.  At this point, there is no doubt that early intervention for these children is necessary and that it works.  </a:t>
            </a:r>
          </a:p>
          <a:p>
            <a:endParaRPr lang="en-US" baseline="0" dirty="0" smtClean="0"/>
          </a:p>
          <a:p>
            <a:r>
              <a:rPr lang="en-US" baseline="0" dirty="0" smtClean="0"/>
              <a:t>But Dr. Dawson asks a really interesting question – CAN EARLY INTERVENTION PREVENT AUTISM?</a:t>
            </a:r>
          </a:p>
          <a:p>
            <a:endParaRPr lang="en-US" baseline="0" dirty="0" smtClean="0"/>
          </a:p>
          <a:p>
            <a:r>
              <a:rPr lang="en-US" dirty="0" smtClean="0"/>
              <a:t>IF WE CAN IDENTIFY INFANTS AT RISK FOR AUTISM – BEFORE THE FULL</a:t>
            </a:r>
          </a:p>
          <a:p>
            <a:r>
              <a:rPr lang="en-US" dirty="0" smtClean="0"/>
              <a:t>SYNDROME IS PRESENT – AND IMPLEMENT TREATMENT  - CAN</a:t>
            </a:r>
            <a:r>
              <a:rPr lang="en-US" baseline="0" dirty="0" smtClean="0"/>
              <a:t> WE</a:t>
            </a:r>
            <a:r>
              <a:rPr lang="en-US" dirty="0" smtClean="0"/>
              <a:t> CHANGE</a:t>
            </a:r>
          </a:p>
          <a:p>
            <a:r>
              <a:rPr lang="en-US" dirty="0" smtClean="0"/>
              <a:t>THE COURSE OF NOT ONLY EARLY BEHAVIOR  BUT ALSO BRAIN DEVELOPMENT….AND PERHAPS PREVENT AUTISM</a:t>
            </a:r>
            <a:r>
              <a:rPr lang="en-US" baseline="0" dirty="0" smtClean="0"/>
              <a:t> FROM HAPPENING</a:t>
            </a:r>
          </a:p>
          <a:p>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11</a:t>
            </a:fld>
            <a:endParaRPr lang="en-US" dirty="0"/>
          </a:p>
        </p:txBody>
      </p:sp>
    </p:spTree>
    <p:extLst>
      <p:ext uri="{BB962C8B-B14F-4D97-AF65-F5344CB8AC3E}">
        <p14:creationId xmlns:p14="http://schemas.microsoft.com/office/powerpoint/2010/main" val="4181340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SMALL STUDY….BUT OF THE 7 BABIES STUDIED, 6 HAD CAUGHT UP IN ALL ASPECTS</a:t>
            </a:r>
            <a:r>
              <a:rPr lang="en-US" baseline="0" dirty="0" smtClean="0"/>
              <a:t> OF THEIR DEVELOPMENT, AND ALL HAD LESS SEVER SYMPTOMS THAN THE GROUP THAT HAD NO INTERVENTION </a:t>
            </a:r>
            <a:r>
              <a:rPr lang="en-US" dirty="0" smtClean="0"/>
              <a:t>BY THE AGE OF THREE</a:t>
            </a:r>
          </a:p>
          <a:p>
            <a:endParaRPr lang="en-US" dirty="0" smtClean="0"/>
          </a:p>
          <a:p>
            <a:r>
              <a:rPr lang="en-US" dirty="0" smtClean="0"/>
              <a:t>SO</a:t>
            </a:r>
            <a:r>
              <a:rPr lang="en-US" baseline="0" dirty="0" smtClean="0"/>
              <a:t> TO ME WHAT THIS SAYS IS THAT FOR VERY LITTLE INVESTMENT OF MONEY AS A SOCIETY, BY TEACHING PARENTS HOW TO ENGAGE CHILDREN, WE CAN AMELIORATE SYMPTOMS IF WE GO IN EARLY ENOUGH</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12</a:t>
            </a:fld>
            <a:endParaRPr lang="en-US" dirty="0"/>
          </a:p>
        </p:txBody>
      </p:sp>
    </p:spTree>
    <p:extLst>
      <p:ext uri="{BB962C8B-B14F-4D97-AF65-F5344CB8AC3E}">
        <p14:creationId xmlns:p14="http://schemas.microsoft.com/office/powerpoint/2010/main" val="625340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STUDIES HAVE</a:t>
            </a:r>
            <a:r>
              <a:rPr lang="en-US" baseline="0" dirty="0" smtClean="0"/>
              <a:t> DESCRIBED THE INTERACTION BETWEEN THE INFANT BRAIN AND SOCIAL ENVIRONNMENT AND THE IMPACT OF THE ENVIRNONMENT ON THE DEVELOPMENT OF SOCIAL AND LANGUAGE BRAIN CIRCUITRY</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13</a:t>
            </a:fld>
            <a:endParaRPr lang="en-US" dirty="0"/>
          </a:p>
        </p:txBody>
      </p:sp>
    </p:spTree>
    <p:extLst>
      <p:ext uri="{BB962C8B-B14F-4D97-AF65-F5344CB8AC3E}">
        <p14:creationId xmlns:p14="http://schemas.microsoft.com/office/powerpoint/2010/main" val="390418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difficult to do a meta analysis of outcome studies with these</a:t>
            </a:r>
            <a:r>
              <a:rPr lang="en-US" baseline="0" dirty="0" smtClean="0"/>
              <a:t> parent training programs because the methods used vary from study to study, and the outcome measures are different – they were all looking at different things.</a:t>
            </a:r>
          </a:p>
          <a:p>
            <a:endParaRPr lang="en-US" baseline="0" dirty="0" smtClean="0"/>
          </a:p>
          <a:p>
            <a:r>
              <a:rPr lang="en-US" baseline="0" dirty="0" smtClean="0"/>
              <a:t>The overall summary of this review was that these kinds of programs can help strengthen the parent child connection, and that there MAY be some improvement in receptive vocabulary and a lessening of autistic symptoms.</a:t>
            </a:r>
          </a:p>
          <a:p>
            <a:endParaRPr lang="en-US" baseline="0" dirty="0" smtClean="0"/>
          </a:p>
          <a:p>
            <a:r>
              <a:rPr lang="en-US" baseline="0" dirty="0" smtClean="0"/>
              <a:t>From my perspective, it is these parent training programs that are the key for the early treatment and the successful ongoing treatment of children with autism.  If parents are empowered to help their child, that’s huge.  Parents need education to know what is typical and what is not, how to reach their child and engage him/her, and how to deal with behaviors, sensory issues – all of the problems that face these kids.  PARENTS NEED KNOWLEDGE</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14</a:t>
            </a:fld>
            <a:endParaRPr lang="en-US" dirty="0"/>
          </a:p>
        </p:txBody>
      </p:sp>
    </p:spTree>
    <p:extLst>
      <p:ext uri="{BB962C8B-B14F-4D97-AF65-F5344CB8AC3E}">
        <p14:creationId xmlns:p14="http://schemas.microsoft.com/office/powerpoint/2010/main" val="1588312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0E26AC8-D9F5-4F4B-A3DD-C8AB39875FAF}" type="slidenum">
              <a:rPr lang="en-US" smtClean="0"/>
              <a:t>15</a:t>
            </a:fld>
            <a:endParaRPr lang="en-US" dirty="0"/>
          </a:p>
        </p:txBody>
      </p:sp>
    </p:spTree>
    <p:extLst>
      <p:ext uri="{BB962C8B-B14F-4D97-AF65-F5344CB8AC3E}">
        <p14:creationId xmlns:p14="http://schemas.microsoft.com/office/powerpoint/2010/main" val="1733086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isnt’ autism being diagnosed earlier?</a:t>
            </a:r>
          </a:p>
          <a:p>
            <a:r>
              <a:rPr lang="en-US" dirty="0" smtClean="0"/>
              <a:t>Is</a:t>
            </a:r>
            <a:r>
              <a:rPr lang="en-US" baseline="0" dirty="0" smtClean="0"/>
              <a:t> there a downside to giving an 18 month old child this diagnosis?</a:t>
            </a:r>
          </a:p>
          <a:p>
            <a:endParaRPr lang="en-US" baseline="0" dirty="0" smtClean="0"/>
          </a:p>
          <a:p>
            <a:r>
              <a:rPr lang="en-US" baseline="0" dirty="0" smtClean="0"/>
              <a:t>What might the down side be?</a:t>
            </a:r>
          </a:p>
          <a:p>
            <a:r>
              <a:rPr lang="en-US" baseline="0" dirty="0" smtClean="0"/>
              <a:t>	inappropriate allocation of resources</a:t>
            </a:r>
          </a:p>
          <a:p>
            <a:r>
              <a:rPr lang="en-US" baseline="0" dirty="0" smtClean="0"/>
              <a:t>	upsetting to parents…setting the stage for the parent to percieve the child as different “vulnerable child”</a:t>
            </a:r>
          </a:p>
          <a:p>
            <a:endParaRPr lang="en-US" baseline="0" dirty="0" smtClean="0"/>
          </a:p>
          <a:p>
            <a:r>
              <a:rPr lang="en-US" dirty="0" smtClean="0"/>
              <a:t>What</a:t>
            </a:r>
            <a:r>
              <a:rPr lang="en-US" baseline="0" dirty="0" smtClean="0"/>
              <a:t> about those cases in which it is not clear whether or not the child has autism?  In those cases, complete transparency – talking about the ambiguity in the situation, discussing the pros and cons of treating vs not treating, discussing the downsides of the label…in my experience, that kind of frankness is appreciated and can mitigate against the potential harm of NOT treating.  If the focus is on identifying the underlying problems, not just assigning a label, then treatment can be given regardless of label and no harm is done.</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16</a:t>
            </a:fld>
            <a:endParaRPr lang="en-US" dirty="0"/>
          </a:p>
        </p:txBody>
      </p:sp>
    </p:spTree>
    <p:extLst>
      <p:ext uri="{BB962C8B-B14F-4D97-AF65-F5344CB8AC3E}">
        <p14:creationId xmlns:p14="http://schemas.microsoft.com/office/powerpoint/2010/main" val="123617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that fear is a big problem in diagnosing autism early on. </a:t>
            </a:r>
            <a:r>
              <a:rPr lang="en-US" baseline="0" dirty="0" smtClean="0"/>
              <a:t>Every day I work with parents who are terrified, angry, hurt, confused, hostile, defensive.  I also see these same parents become brave, passionate, effective advocates who work tirelessly for their children.  </a:t>
            </a:r>
          </a:p>
          <a:p>
            <a:r>
              <a:rPr lang="en-US" baseline="0" dirty="0" smtClean="0"/>
              <a:t>Not just the parents whose emotions need to be taken into account. </a:t>
            </a:r>
            <a:r>
              <a:rPr lang="en-US" dirty="0" smtClean="0"/>
              <a:t>I think clinicians</a:t>
            </a:r>
            <a:r>
              <a:rPr lang="en-US" baseline="0" dirty="0" smtClean="0"/>
              <a:t> are afraid to make a mistake.  Pediatricians are taught to have a large tolerance for variation in development.  The professionals who work with children need to learn not only HOW to make the diagnosis and when to refer, but how to deal with the emotions of their parents and their own feelings around the diagnosis.  I think there needs to be professional training about this.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Nobody</a:t>
            </a:r>
            <a:r>
              <a:rPr lang="en-US" baseline="0" dirty="0" smtClean="0"/>
              <a:t> talks about the emotional toll it takes on parents and professionals to discuss these issues.  Not surprising to me.  We have to account for the fear factor on the part of BOTH parents and professionals, and the issue of dealing with abiguity that sometimes surrounds this diagnosis.  Some parents are incredibly brave and have the emotional strength to face these issues head on…others not so much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Very little time (nothing in my case) is spent teaching medical professionals how to tell people bad news, how to observe behavior…</a:t>
            </a:r>
          </a:p>
          <a:p>
            <a:r>
              <a:rPr lang="en-US" baseline="0" dirty="0" smtClean="0"/>
              <a:t>Licensing requirement for death and dying, and talking about it was part of the requirement…wouldn’t it be nice if we had something like this for autism that Included a section on how to mobilize parents through their fear…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17</a:t>
            </a:fld>
            <a:endParaRPr lang="en-US" dirty="0"/>
          </a:p>
        </p:txBody>
      </p:sp>
    </p:spTree>
    <p:extLst>
      <p:ext uri="{BB962C8B-B14F-4D97-AF65-F5344CB8AC3E}">
        <p14:creationId xmlns:p14="http://schemas.microsoft.com/office/powerpoint/2010/main" val="1107810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 know that we CAN diagnose</a:t>
            </a:r>
            <a:r>
              <a:rPr lang="en-US" baseline="0" dirty="0" smtClean="0"/>
              <a:t> autism between the ages of one and two, and we know WHAT to look for , WHY are we so delayed in making the diagnosis?  Four years on the average?  Could it be that the message isn’t getting out there to parents?  Do preschool teachers or day care providers or speech therapists not notice the signs?  Are pediatricians or family practitioners not seeing the signs?  Let’s talk a little bit about some of the potential stumbling blocks that might make it hard for these children to come to therapeutic services in a more timely manner</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18</a:t>
            </a:fld>
            <a:endParaRPr lang="en-US" dirty="0"/>
          </a:p>
        </p:txBody>
      </p:sp>
    </p:spTree>
    <p:extLst>
      <p:ext uri="{BB962C8B-B14F-4D97-AF65-F5344CB8AC3E}">
        <p14:creationId xmlns:p14="http://schemas.microsoft.com/office/powerpoint/2010/main" val="1440251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Interestingly I couldn’t find much in the literature about what prevents parents from bringing their child to intervention</a:t>
            </a:r>
          </a:p>
          <a:p>
            <a:r>
              <a:rPr lang="en-US" dirty="0" smtClean="0"/>
              <a:t>Parents are very</a:t>
            </a:r>
            <a:r>
              <a:rPr lang="en-US" baseline="0" dirty="0" smtClean="0"/>
              <a:t> often – the first to notice that their child is struggling.  </a:t>
            </a:r>
          </a:p>
          <a:p>
            <a:r>
              <a:rPr lang="en-US" baseline="0" dirty="0" smtClean="0"/>
              <a:t>What factors lead parents to bring their child to medical attention?  Usually, it’s because the child has problems OTHER than the typical symptoms of autism.</a:t>
            </a:r>
          </a:p>
          <a:p>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19</a:t>
            </a:fld>
            <a:endParaRPr lang="en-US" dirty="0"/>
          </a:p>
        </p:txBody>
      </p:sp>
    </p:spTree>
    <p:extLst>
      <p:ext uri="{BB962C8B-B14F-4D97-AF65-F5344CB8AC3E}">
        <p14:creationId xmlns:p14="http://schemas.microsoft.com/office/powerpoint/2010/main" val="334652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Anybody who hasn’t been living in a cave is aware of the increasing presence of autism</a:t>
            </a:r>
            <a:r>
              <a:rPr lang="en-US" baseline="0" dirty="0" smtClean="0"/>
              <a:t> in our children. </a:t>
            </a:r>
          </a:p>
          <a:p>
            <a:endParaRPr lang="en-US" baseline="0" dirty="0" smtClean="0"/>
          </a:p>
          <a:p>
            <a:r>
              <a:rPr lang="en-US" baseline="0" dirty="0" smtClean="0"/>
              <a:t>IN 2012, WHEN I LAST SPOKE AT THE SUMMIT THE PREVALANCE STATISTICS FOR AUTISM WERE 1:88 CHILDREN.  Over 2 years, there has been a roughly 30% rise in the number of children who have been diagnosed with this condition.  The methods we use for diagnosing children with autism have not changed.  </a:t>
            </a:r>
          </a:p>
          <a:p>
            <a:endParaRPr lang="en-US" baseline="0" dirty="0" smtClean="0"/>
          </a:p>
          <a:p>
            <a:r>
              <a:rPr lang="en-US" baseline="0" dirty="0" smtClean="0"/>
              <a:t>SO what’s going on?  Is it that we are more aware?  Or is there an absolute an ongoing increase in the number of children who have been identified with this diagnosis?  Most researchers believe it’s a combination of increased awareness, better diagnosis, genetic risk and some environmental trigger.  We just don’t know what the environmental trigger is, although we are becoming increasingly aware of what the genetics involved are.  </a:t>
            </a:r>
            <a:endParaRPr lang="en-US" dirty="0" smtClean="0"/>
          </a:p>
          <a:p>
            <a:endParaRPr lang="en-US" dirty="0" smtClean="0"/>
          </a:p>
          <a:p>
            <a:r>
              <a:rPr lang="en-US" dirty="0" smtClean="0"/>
              <a:t>Previously thought the risk of developing autism in a sibling of a child with autism was 3 – 10%</a:t>
            </a:r>
          </a:p>
          <a:p>
            <a:r>
              <a:rPr lang="en-US" dirty="0" smtClean="0"/>
              <a:t>New data sugg</a:t>
            </a:r>
            <a:r>
              <a:rPr lang="en-US" baseline="0" dirty="0" smtClean="0"/>
              <a:t>ests that the risk is much higher….perhaps as many as 18% of siblings of children with autism may go on to develop autism - higher risk in male siblings (25%), less in females (9%).  	This higher risk is for the broader autism diagnosis, including what used to be called PDD…many more siblings who are not included in that number go on to have problems with language development, social delays, global developmental delays.  The take home point from these numbers is that siblings of children with autism need to be watched very carefully for emerging signs of developmental delays.</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2</a:t>
            </a:fld>
            <a:endParaRPr lang="en-US" dirty="0"/>
          </a:p>
        </p:txBody>
      </p:sp>
    </p:spTree>
    <p:extLst>
      <p:ext uri="{BB962C8B-B14F-4D97-AF65-F5344CB8AC3E}">
        <p14:creationId xmlns:p14="http://schemas.microsoft.com/office/powerpoint/2010/main" val="1836375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might delay parents from noticing their child’s problems?</a:t>
            </a:r>
            <a:r>
              <a:rPr lang="en-US" baseline="0" dirty="0" smtClean="0"/>
              <a:t>  I think this would be a very interesting area of research.  </a:t>
            </a:r>
            <a:r>
              <a:rPr lang="en-US" dirty="0" smtClean="0"/>
              <a:t>Parents are the best observers and reporters of their child’s development in the</a:t>
            </a:r>
            <a:r>
              <a:rPr lang="en-US" baseline="0" dirty="0" smtClean="0"/>
              <a:t> here and now. And I really think that the word is out…unless you are living in a bomb shelter with no outside communication with the world, there is a boatload of excellent information about autism readily available to the general public.</a:t>
            </a:r>
          </a:p>
          <a:p>
            <a:endParaRPr lang="en-US" baseline="0" dirty="0" smtClean="0"/>
          </a:p>
          <a:p>
            <a:r>
              <a:rPr lang="en-US" baseline="0" dirty="0" smtClean="0"/>
              <a:t> It can be hard, sometimes though to pin people down when You are asking them about the early symptoms of autism.  Remember, it’s harder to see what isnt’ there…it’s easier to see what’s there.</a:t>
            </a:r>
          </a:p>
          <a:p>
            <a:endParaRPr lang="en-US" baseline="0" dirty="0" smtClean="0"/>
          </a:p>
          <a:p>
            <a:r>
              <a:rPr lang="en-US" baseline="0" dirty="0" smtClean="0"/>
              <a:t>They may be vague…something isnt’ right…milestones may be fine, but there may be a qualitative difference in the way the child interacts or communicates that’s hard to pin down.</a:t>
            </a:r>
          </a:p>
          <a:p>
            <a:endParaRPr lang="en-US" baseline="0" dirty="0" smtClean="0"/>
          </a:p>
          <a:p>
            <a:r>
              <a:rPr lang="en-US" baseline="0" dirty="0" smtClean="0"/>
              <a:t>Parents have explanations for the delays, especially language delays– lots of mythology about language development…his uncle was a late talker, he has a Spanish speaking nanny, his sister talks for him, we anticipate all of his needs so he doesn’t have to talk…the truth is, we are communicative beings.  If a child isn’t talking you need to look for a reason</a:t>
            </a:r>
          </a:p>
          <a:p>
            <a:endParaRPr lang="en-US" baseline="0" dirty="0" smtClean="0"/>
          </a:p>
          <a:p>
            <a:r>
              <a:rPr lang="en-US" baseline="0" dirty="0" smtClean="0"/>
              <a:t>Finally, if the child has an exceptional interest in numbers and letters, cars, etc. the focus is on how smart he is and not on what he isn’t doing  examples…</a:t>
            </a:r>
          </a:p>
          <a:p>
            <a:endParaRPr lang="en-US" baseline="0" dirty="0" smtClean="0"/>
          </a:p>
          <a:p>
            <a:r>
              <a:rPr lang="en-US" baseline="0" dirty="0" smtClean="0"/>
              <a:t>The most common and first concerns tend to be for delays in speech and language development.  Parents usually notice this between 18 – 24 months of age.</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20</a:t>
            </a:fld>
            <a:endParaRPr lang="en-US" dirty="0"/>
          </a:p>
        </p:txBody>
      </p:sp>
    </p:spTree>
    <p:extLst>
      <p:ext uri="{BB962C8B-B14F-4D97-AF65-F5344CB8AC3E}">
        <p14:creationId xmlns:p14="http://schemas.microsoft.com/office/powerpoint/2010/main" val="3339391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who else</a:t>
            </a:r>
            <a:r>
              <a:rPr lang="en-US" baseline="0" dirty="0" smtClean="0"/>
              <a:t> is seeing young children?</a:t>
            </a:r>
          </a:p>
          <a:p>
            <a:endParaRPr lang="en-US" baseline="0" dirty="0" smtClean="0"/>
          </a:p>
          <a:p>
            <a:r>
              <a:rPr lang="en-US" dirty="0" smtClean="0"/>
              <a:t>United States Census in</a:t>
            </a:r>
            <a:r>
              <a:rPr lang="en-US" baseline="0" dirty="0" smtClean="0"/>
              <a:t> 2010 published data showing that 38% of children 3 years of age (both sexes, all ethnic groups) are in day care.</a:t>
            </a:r>
          </a:p>
          <a:p>
            <a:endParaRPr lang="en-US" baseline="0" dirty="0" smtClean="0"/>
          </a:p>
          <a:p>
            <a:r>
              <a:rPr lang="en-US" baseline="0" dirty="0" smtClean="0"/>
              <a:t>Data from the Organization for economic cooperation and development in 2008 showed that 31 % of children less than 3 years old in the US are in some kind of child care.</a:t>
            </a:r>
          </a:p>
          <a:p>
            <a:endParaRPr lang="en-US" baseline="0" dirty="0" smtClean="0"/>
          </a:p>
          <a:p>
            <a:r>
              <a:rPr lang="en-US" baseline="0" dirty="0" smtClean="0"/>
              <a:t>I also searched a variety of other organizations that work with day care providers, child care providers – no information</a:t>
            </a:r>
          </a:p>
          <a:p>
            <a:endParaRPr lang="en-US" baseline="0" dirty="0" smtClean="0"/>
          </a:p>
          <a:p>
            <a:r>
              <a:rPr lang="en-US" baseline="0" dirty="0" smtClean="0"/>
              <a:t>I found 3 books out of approximately on NAEYC website (20 pages) that addressed issues related to children with special needs….none were autism specific.  2 years ago there were 2 books.  A number of books (around 5) did deal with social and emotional development, and several with developmentally appropriate play.  </a:t>
            </a:r>
          </a:p>
          <a:p>
            <a:endParaRPr lang="en-US" dirty="0" smtClean="0"/>
          </a:p>
          <a:p>
            <a:endParaRPr lang="en-US" dirty="0" smtClean="0"/>
          </a:p>
          <a:p>
            <a:endParaRPr lang="en-US" dirty="0" smtClean="0"/>
          </a:p>
          <a:p>
            <a:r>
              <a:rPr lang="en-US" dirty="0" smtClean="0"/>
              <a:t>United State Census – 38% of children at 3years of age are in some kind of day care</a:t>
            </a:r>
          </a:p>
          <a:p>
            <a:r>
              <a:rPr lang="en-US" dirty="0" smtClean="0"/>
              <a:t>Childcare</a:t>
            </a:r>
            <a:r>
              <a:rPr lang="en-US" baseline="0" dirty="0" smtClean="0"/>
              <a:t> providers and preschool educators are in a unique position to help in the identification process of children with autism.  They see the children all day many times, or in little mommy and me classes.</a:t>
            </a:r>
          </a:p>
          <a:p>
            <a:endParaRPr lang="en-US" baseline="0" dirty="0" smtClean="0"/>
          </a:p>
          <a:p>
            <a:r>
              <a:rPr lang="en-US" baseline="0" dirty="0" smtClean="0"/>
              <a:t>To me, this is the next big important group to reach.  These individuals are already taught observational skills; they need to learn what to do in their setting to help parents seek out help, and to help the child.  Just as these people are mandated reporters for child abuse, they need to be key players in the identification and treatment of children with special needs.</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21</a:t>
            </a:fld>
            <a:endParaRPr lang="en-US" dirty="0"/>
          </a:p>
        </p:txBody>
      </p:sp>
    </p:spTree>
    <p:extLst>
      <p:ext uri="{BB962C8B-B14F-4D97-AF65-F5344CB8AC3E}">
        <p14:creationId xmlns:p14="http://schemas.microsoft.com/office/powerpoint/2010/main" val="2719094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the first few items are all about chlidren 18 months of age and younger</a:t>
            </a:r>
          </a:p>
          <a:p>
            <a:endParaRPr lang="en-US" dirty="0" smtClean="0"/>
          </a:p>
          <a:p>
            <a:r>
              <a:rPr lang="en-US" dirty="0" smtClean="0"/>
              <a:t>Note that I am not making the case that early child</a:t>
            </a:r>
            <a:r>
              <a:rPr lang="en-US" baseline="0" dirty="0" smtClean="0"/>
              <a:t>hood educators should make the diagnosis of autism.  But they really need to be aware of the warning signs because they are with children many hours of the day.</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25</a:t>
            </a:fld>
            <a:endParaRPr lang="en-US" dirty="0"/>
          </a:p>
        </p:txBody>
      </p:sp>
    </p:spTree>
    <p:extLst>
      <p:ext uri="{BB962C8B-B14F-4D97-AF65-F5344CB8AC3E}">
        <p14:creationId xmlns:p14="http://schemas.microsoft.com/office/powerpoint/2010/main" val="172416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Speech therapists</a:t>
            </a:r>
            <a:r>
              <a:rPr lang="en-US" baseline="0" dirty="0" smtClean="0"/>
              <a:t> may be the first professional to work with a child with autism.  They would be considered to be a benign referral.  Typically a pediatrician would make this referral no sooner than 18 months, but sometimes parents will refer themselves.</a:t>
            </a:r>
          </a:p>
          <a:p>
            <a:r>
              <a:rPr lang="en-US" baseline="0" dirty="0" smtClean="0"/>
              <a:t>What is upsetting to me is when the Regional Center will refuse to give a child speech therapy if their “developmental age” is less than 18 months – not taking into consideration the huge importance of working with parents on non-verbal communication skills in their children and training parents to stimulate language development</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26</a:t>
            </a:fld>
            <a:endParaRPr lang="en-US" dirty="0"/>
          </a:p>
        </p:txBody>
      </p:sp>
    </p:spTree>
    <p:extLst>
      <p:ext uri="{BB962C8B-B14F-4D97-AF65-F5344CB8AC3E}">
        <p14:creationId xmlns:p14="http://schemas.microsoft.com/office/powerpoint/2010/main" val="2670643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preschool teachers – not so much therapists</a:t>
            </a:r>
            <a:r>
              <a:rPr lang="en-US" baseline="0" dirty="0" smtClean="0"/>
              <a:t> – have trouble knowing how to guide people to further evaluation.  I hear horror stories all the time of how parents are told their child has a problem.</a:t>
            </a:r>
          </a:p>
          <a:p>
            <a:endParaRPr lang="en-US" baseline="0" dirty="0" smtClean="0"/>
          </a:p>
          <a:p>
            <a:r>
              <a:rPr lang="en-US" baseline="0" dirty="0" smtClean="0"/>
              <a:t>You don’t have to diagnose, you just have to describe</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27</a:t>
            </a:fld>
            <a:endParaRPr lang="en-US" dirty="0"/>
          </a:p>
        </p:txBody>
      </p:sp>
    </p:spTree>
    <p:extLst>
      <p:ext uri="{BB962C8B-B14F-4D97-AF65-F5344CB8AC3E}">
        <p14:creationId xmlns:p14="http://schemas.microsoft.com/office/powerpoint/2010/main" val="1190523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recommendation of</a:t>
            </a:r>
            <a:r>
              <a:rPr lang="en-US" baseline="0" dirty="0" smtClean="0"/>
              <a:t> the Academy.  There is no REQUIREMENT for providers to do this.  It’s best practice, but not mandated.  </a:t>
            </a:r>
          </a:p>
          <a:p>
            <a:endParaRPr lang="en-US" baseline="0" dirty="0" smtClean="0"/>
          </a:p>
          <a:p>
            <a:r>
              <a:rPr lang="en-US" dirty="0" smtClean="0"/>
              <a:t>Point out that children</a:t>
            </a:r>
            <a:r>
              <a:rPr lang="en-US" baseline="0" dirty="0" smtClean="0"/>
              <a:t> living in poverty may not have a regular health care provider.  They may not be seen by the same person for health care.  They may not feel issues like these are within the realm of their doctor – they may see their doctor as someone who takes care of physical illness.  During my training at the county hospital, I rarely was asked questions about child development = to the point where it was actually shocking to me when I went into private practice to be asked about development.  That’s why I went back and did my fellowship training.</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28</a:t>
            </a:fld>
            <a:endParaRPr lang="en-US" dirty="0"/>
          </a:p>
        </p:txBody>
      </p:sp>
    </p:spTree>
    <p:extLst>
      <p:ext uri="{BB962C8B-B14F-4D97-AF65-F5344CB8AC3E}">
        <p14:creationId xmlns:p14="http://schemas.microsoft.com/office/powerpoint/2010/main" val="424250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M-Chat is a cheap (free) screening</a:t>
            </a:r>
            <a:r>
              <a:rPr lang="en-US" baseline="0" dirty="0" smtClean="0"/>
              <a:t> instrument for picking up the typical problems seen in autism at 18 – 24 months.  Can be given to parents in the waiting room, scanned and e-mailed prior to a well child care appointment, scored by a para professional.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29</a:t>
            </a:fld>
            <a:endParaRPr lang="en-US" dirty="0"/>
          </a:p>
        </p:txBody>
      </p:sp>
    </p:spTree>
    <p:extLst>
      <p:ext uri="{BB962C8B-B14F-4D97-AF65-F5344CB8AC3E}">
        <p14:creationId xmlns:p14="http://schemas.microsoft.com/office/powerpoint/2010/main" val="1103887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Communication</a:t>
            </a:r>
            <a:r>
              <a:rPr lang="en-US" baseline="0" dirty="0" smtClean="0"/>
              <a:t> and Symbolic Behavior Scales Developmental Profile by Wetherby and Prizant</a:t>
            </a:r>
          </a:p>
          <a:p>
            <a:r>
              <a:rPr lang="en-US" baseline="0" dirty="0" smtClean="0"/>
              <a:t>Used for 6 month to 24 month old children…this could be an instrument given in the waiting room at 6, 9, 12 month well child care visits.</a:t>
            </a:r>
          </a:p>
          <a:p>
            <a:r>
              <a:rPr lang="en-US" baseline="0" dirty="0" smtClean="0"/>
              <a:t>Is NOT meant to diagnose autism, but does look at verbal and non-verbal communication skills…often the earliest indicators of atypical development in autism</a:t>
            </a:r>
          </a:p>
          <a:p>
            <a:r>
              <a:rPr lang="en-US" baseline="0" dirty="0" smtClean="0"/>
              <a:t>In their research they have identified a collection of early language predictors that are indicators of later language development:</a:t>
            </a:r>
          </a:p>
          <a:p>
            <a:r>
              <a:rPr lang="en-US" baseline="0" dirty="0" smtClean="0"/>
              <a:t>	emotion and use of eye contact</a:t>
            </a:r>
          </a:p>
          <a:p>
            <a:r>
              <a:rPr lang="en-US" baseline="0" dirty="0" smtClean="0"/>
              <a:t>	use of communication</a:t>
            </a:r>
          </a:p>
          <a:p>
            <a:r>
              <a:rPr lang="en-US" baseline="0" dirty="0" smtClean="0"/>
              <a:t>	use of gestures</a:t>
            </a:r>
          </a:p>
          <a:p>
            <a:r>
              <a:rPr lang="en-US" baseline="0" dirty="0" smtClean="0"/>
              <a:t>	use of sounds</a:t>
            </a:r>
          </a:p>
          <a:p>
            <a:r>
              <a:rPr lang="en-US" baseline="0" dirty="0" smtClean="0"/>
              <a:t>	use of words</a:t>
            </a:r>
          </a:p>
          <a:p>
            <a:r>
              <a:rPr lang="en-US" baseline="0" dirty="0" smtClean="0"/>
              <a:t>	understanding of words</a:t>
            </a:r>
          </a:p>
          <a:p>
            <a:r>
              <a:rPr lang="en-US" baseline="0" dirty="0" smtClean="0"/>
              <a:t>	use of objects</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30</a:t>
            </a:fld>
            <a:endParaRPr lang="en-US" dirty="0"/>
          </a:p>
        </p:txBody>
      </p:sp>
    </p:spTree>
    <p:extLst>
      <p:ext uri="{BB962C8B-B14F-4D97-AF65-F5344CB8AC3E}">
        <p14:creationId xmlns:p14="http://schemas.microsoft.com/office/powerpoint/2010/main" val="2693870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younger children</a:t>
            </a:r>
            <a:r>
              <a:rPr lang="en-US" baseline="0" dirty="0" smtClean="0"/>
              <a:t> are brought in with parental concerns?  What if you’re out of the questionnaires?  Need to ask the right questions…</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32</a:t>
            </a:fld>
            <a:endParaRPr lang="en-US" dirty="0"/>
          </a:p>
        </p:txBody>
      </p:sp>
    </p:spTree>
    <p:extLst>
      <p:ext uri="{BB962C8B-B14F-4D97-AF65-F5344CB8AC3E}">
        <p14:creationId xmlns:p14="http://schemas.microsoft.com/office/powerpoint/2010/main" val="218469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 that a regular office may be the worst place to get a child to engage with you…this is the major difficulty that pediatrician have in observing a child for social and communication</a:t>
            </a:r>
            <a:r>
              <a:rPr lang="en-US" baseline="0" dirty="0" smtClean="0"/>
              <a:t> challenges.  </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34</a:t>
            </a:fld>
            <a:endParaRPr lang="en-US" dirty="0"/>
          </a:p>
        </p:txBody>
      </p:sp>
    </p:spTree>
    <p:extLst>
      <p:ext uri="{BB962C8B-B14F-4D97-AF65-F5344CB8AC3E}">
        <p14:creationId xmlns:p14="http://schemas.microsoft.com/office/powerpoint/2010/main" val="298678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a:t>
            </a:r>
            <a:r>
              <a:rPr lang="en-US" baseline="0" dirty="0" smtClean="0"/>
              <a:t> know that more children than ever are being diagnosed with autism, but did you know….</a:t>
            </a:r>
          </a:p>
          <a:p>
            <a:endParaRPr lang="en-US" baseline="0" dirty="0" smtClean="0"/>
          </a:p>
          <a:p>
            <a:r>
              <a:rPr lang="en-US" baseline="0" dirty="0" smtClean="0"/>
              <a:t>I found this number to be shocking, although I have to admit that every few months a child comes into my practice with what appears to me to be an obvious diagnosis of autism that has not been previously identified.  </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3</a:t>
            </a:fld>
            <a:endParaRPr lang="en-US" dirty="0"/>
          </a:p>
        </p:txBody>
      </p:sp>
    </p:spTree>
    <p:extLst>
      <p:ext uri="{BB962C8B-B14F-4D97-AF65-F5344CB8AC3E}">
        <p14:creationId xmlns:p14="http://schemas.microsoft.com/office/powerpoint/2010/main" val="548672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ADOS trying</a:t>
            </a:r>
            <a:r>
              <a:rPr lang="en-US" baseline="0" dirty="0" smtClean="0"/>
              <a:t> to make it more objective….Dr. Elizabeth Torres at UC San Francisco has just been given a grant to try and make the ADOS more objective…I’m not sure what that means or what her idea is, but I find this intriguing</a:t>
            </a:r>
          </a:p>
          <a:p>
            <a:r>
              <a:rPr lang="en-US" baseline="0" dirty="0" smtClean="0"/>
              <a:t>ADI-R is cumbersome to do in an general pediatric office</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35</a:t>
            </a:fld>
            <a:endParaRPr lang="en-US" dirty="0"/>
          </a:p>
        </p:txBody>
      </p:sp>
    </p:spTree>
    <p:extLst>
      <p:ext uri="{BB962C8B-B14F-4D97-AF65-F5344CB8AC3E}">
        <p14:creationId xmlns:p14="http://schemas.microsoft.com/office/powerpoint/2010/main" val="1751151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smtClean="0"/>
              <a:t>3</a:t>
            </a:r>
            <a:r>
              <a:rPr lang="en-US" baseline="0" dirty="0" smtClean="0"/>
              <a:t> pronged approach:   	medical</a:t>
            </a:r>
          </a:p>
          <a:p>
            <a:r>
              <a:rPr lang="en-US" baseline="0" dirty="0" smtClean="0"/>
              <a:t>		therapeutic</a:t>
            </a:r>
          </a:p>
          <a:p>
            <a:r>
              <a:rPr lang="en-US" baseline="0" dirty="0" smtClean="0"/>
              <a:t>		at home/parent education</a:t>
            </a:r>
            <a:endParaRPr lang="en-US" dirty="0" smtClean="0"/>
          </a:p>
          <a:p>
            <a:r>
              <a:rPr lang="en-US" dirty="0" smtClean="0"/>
              <a:t>Genetic</a:t>
            </a:r>
            <a:r>
              <a:rPr lang="en-US" baseline="0" dirty="0" smtClean="0"/>
              <a:t> testing – array genomic hybridization testing and fragile X</a:t>
            </a:r>
          </a:p>
          <a:p>
            <a:r>
              <a:rPr lang="en-US" baseline="0" dirty="0" smtClean="0"/>
              <a:t>Mitochondrial testing – newer testing available</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37</a:t>
            </a:fld>
            <a:endParaRPr lang="en-US" dirty="0"/>
          </a:p>
        </p:txBody>
      </p:sp>
    </p:spTree>
    <p:extLst>
      <p:ext uri="{BB962C8B-B14F-4D97-AF65-F5344CB8AC3E}">
        <p14:creationId xmlns:p14="http://schemas.microsoft.com/office/powerpoint/2010/main" val="166303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Growing an In-sync child - Kranowitz</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38</a:t>
            </a:fld>
            <a:endParaRPr lang="en-US" dirty="0"/>
          </a:p>
        </p:txBody>
      </p:sp>
    </p:spTree>
    <p:extLst>
      <p:ext uri="{BB962C8B-B14F-4D97-AF65-F5344CB8AC3E}">
        <p14:creationId xmlns:p14="http://schemas.microsoft.com/office/powerpoint/2010/main" val="3855202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ask about family supports</a:t>
            </a:r>
          </a:p>
          <a:p>
            <a:r>
              <a:rPr lang="en-US" dirty="0" smtClean="0"/>
              <a:t>I</a:t>
            </a:r>
            <a:r>
              <a:rPr lang="en-US" baseline="0" dirty="0" smtClean="0"/>
              <a:t> talk about money</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39</a:t>
            </a:fld>
            <a:endParaRPr lang="en-US" dirty="0"/>
          </a:p>
        </p:txBody>
      </p:sp>
    </p:spTree>
    <p:extLst>
      <p:ext uri="{BB962C8B-B14F-4D97-AF65-F5344CB8AC3E}">
        <p14:creationId xmlns:p14="http://schemas.microsoft.com/office/powerpoint/2010/main" val="2165752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you’ve made the diagnosis, the</a:t>
            </a:r>
            <a:r>
              <a:rPr lang="en-US" baseline="0" dirty="0" smtClean="0"/>
              <a:t> laboratory evaluation is underway, parents have been given educational materials, and have called the Regional Center</a:t>
            </a:r>
          </a:p>
          <a:p>
            <a:r>
              <a:rPr lang="en-US" baseline="0" dirty="0" smtClean="0"/>
              <a:t>If parents have financial resources, I set them up with therapists in the private sector as soon as possible</a:t>
            </a:r>
          </a:p>
          <a:p>
            <a:r>
              <a:rPr lang="en-US" baseline="0" dirty="0" smtClean="0"/>
              <a:t>But is there more we can do?  The answer is yes!  What about early intervention programs for the under 2 year crowd.</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41</a:t>
            </a:fld>
            <a:endParaRPr lang="en-US" dirty="0"/>
          </a:p>
        </p:txBody>
      </p:sp>
    </p:spTree>
    <p:extLst>
      <p:ext uri="{BB962C8B-B14F-4D97-AF65-F5344CB8AC3E}">
        <p14:creationId xmlns:p14="http://schemas.microsoft.com/office/powerpoint/2010/main" val="1508854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Randomized controlled</a:t>
            </a:r>
            <a:r>
              <a:rPr lang="en-US" baseline="0" dirty="0" smtClean="0"/>
              <a:t> study</a:t>
            </a:r>
          </a:p>
          <a:p>
            <a:r>
              <a:rPr lang="en-US" baseline="0" dirty="0" smtClean="0"/>
              <a:t>The program that I’ll be talking about is the Denver Early Start program…looked at these children prospectively to see if their treatment made a difference</a:t>
            </a:r>
          </a:p>
          <a:p>
            <a:r>
              <a:rPr lang="en-US" baseline="0" dirty="0" smtClean="0"/>
              <a:t>48 children diagnosed with autism between 18 – 30 months of age</a:t>
            </a:r>
          </a:p>
          <a:p>
            <a:r>
              <a:rPr lang="en-US" baseline="0" dirty="0" smtClean="0"/>
              <a:t>Randomized to 2 groups: one was their model, the other to community providers for the typical services available in that community</a:t>
            </a:r>
          </a:p>
          <a:p>
            <a:r>
              <a:rPr lang="en-US" baseline="0" dirty="0" smtClean="0"/>
              <a:t>Measures used:  ADOS, ADI – R., Mullen, Vineland, Repetitive Behavior Scale</a:t>
            </a:r>
          </a:p>
          <a:p>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42</a:t>
            </a:fld>
            <a:endParaRPr lang="en-US" dirty="0"/>
          </a:p>
        </p:txBody>
      </p:sp>
    </p:spTree>
    <p:extLst>
      <p:ext uri="{BB962C8B-B14F-4D97-AF65-F5344CB8AC3E}">
        <p14:creationId xmlns:p14="http://schemas.microsoft.com/office/powerpoint/2010/main" val="1567575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Strategies</a:t>
            </a:r>
            <a:r>
              <a:rPr lang="en-US" baseline="0" dirty="0" smtClean="0"/>
              <a:t> involve interpersonal exchange and shared positive affect, shared engagement with real life materials and activities, adult responsivity and sensitivity to child cues, and focus on verbal and nonverbal communication.</a:t>
            </a:r>
          </a:p>
          <a:p>
            <a:r>
              <a:rPr lang="en-US" baseline="0" dirty="0" smtClean="0"/>
              <a:t>Teaching strategies consistent with ABA principles were used</a:t>
            </a:r>
          </a:p>
          <a:p>
            <a:r>
              <a:rPr lang="en-US" baseline="0" dirty="0" smtClean="0"/>
              <a:t>Parents asked to use strategies during every day activities such as bathing, feeding, and play time</a:t>
            </a:r>
          </a:p>
          <a:p>
            <a:r>
              <a:rPr lang="en-US" baseline="0" dirty="0" smtClean="0"/>
              <a:t>Parents chose the teaching objectives that they view as high priority</a:t>
            </a:r>
          </a:p>
          <a:p>
            <a:endParaRPr lang="en-US" baseline="0" dirty="0" smtClean="0"/>
          </a:p>
          <a:p>
            <a:r>
              <a:rPr lang="en-US" baseline="0" dirty="0" smtClean="0"/>
              <a:t>SO THE APPROACH COMBINES THE IDEAS OF FLOOR TIME WITH ABA BUT THERE ARE CLEARLY DEFINED OBJECTIVES AND PARENT INVOLVEMENT</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43</a:t>
            </a:fld>
            <a:endParaRPr lang="en-US" dirty="0"/>
          </a:p>
        </p:txBody>
      </p:sp>
    </p:spTree>
    <p:extLst>
      <p:ext uri="{BB962C8B-B14F-4D97-AF65-F5344CB8AC3E}">
        <p14:creationId xmlns:p14="http://schemas.microsoft.com/office/powerpoint/2010/main" val="3991969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 evidence</a:t>
            </a:r>
            <a:r>
              <a:rPr lang="en-US" baseline="0" dirty="0" smtClean="0"/>
              <a:t> that teaching parents how to work with their children – especially very young children – can have important and lasting effects…remember that paper I referenced early on that talked about the importance of the parent child relationship in growing a social brain.</a:t>
            </a:r>
          </a:p>
          <a:p>
            <a:r>
              <a:rPr lang="en-US" baseline="0" dirty="0" smtClean="0"/>
              <a:t>There are a number of studies currently funded now looking at parent programs to help young children.  This has hugely important implications for financing the care of children with autism.</a:t>
            </a:r>
          </a:p>
          <a:p>
            <a:r>
              <a:rPr lang="en-US" baseline="0" dirty="0" smtClean="0"/>
              <a:t>The Toddler Treatment Network was funded in 2006.  It is a consortium of research sites studying interventions appropriate for children 2 years of age and younger who have been identified or who at risk for developing autism</a:t>
            </a:r>
          </a:p>
          <a:p>
            <a:r>
              <a:rPr lang="en-US" baseline="0" dirty="0" smtClean="0"/>
              <a:t>They are trying to establish evidence based interventions </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44</a:t>
            </a:fld>
            <a:endParaRPr lang="en-US" dirty="0"/>
          </a:p>
        </p:txBody>
      </p:sp>
    </p:spTree>
    <p:extLst>
      <p:ext uri="{BB962C8B-B14F-4D97-AF65-F5344CB8AC3E}">
        <p14:creationId xmlns:p14="http://schemas.microsoft.com/office/powerpoint/2010/main" val="906275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45</a:t>
            </a:fld>
            <a:endParaRPr lang="en-US" dirty="0"/>
          </a:p>
        </p:txBody>
      </p:sp>
    </p:spTree>
    <p:extLst>
      <p:ext uri="{BB962C8B-B14F-4D97-AF65-F5344CB8AC3E}">
        <p14:creationId xmlns:p14="http://schemas.microsoft.com/office/powerpoint/2010/main" val="3531244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can see that there</a:t>
            </a:r>
            <a:r>
              <a:rPr lang="en-US" baseline="0" dirty="0" smtClean="0"/>
              <a:t> are a number of programs for parent education/early intervention in the works.  Until then…</a:t>
            </a:r>
            <a:endParaRPr lang="en-US" dirty="0" smtClean="0"/>
          </a:p>
          <a:p>
            <a:endParaRPr lang="en-US" dirty="0" smtClean="0"/>
          </a:p>
          <a:p>
            <a:endParaRPr lang="en-US" dirty="0" smtClean="0"/>
          </a:p>
          <a:p>
            <a:r>
              <a:rPr lang="en-US" dirty="0" smtClean="0"/>
              <a:t>I am a big fan of parent driven intervention, and think this is the future of autism treatment for very young children, and will be a foundational piece of all intervention for children with autism.  This should happen within</a:t>
            </a:r>
            <a:r>
              <a:rPr lang="en-US" baseline="0" dirty="0" smtClean="0"/>
              <a:t> weeks of getting the diagnosis.  Sadly, programs are not widely available at this point.  So parents need to do some work on their own.  As they wait for services, they can learn some observational skills and start thinking about their children…how they relate, how they learn and how they communicate.</a:t>
            </a:r>
          </a:p>
          <a:p>
            <a:endParaRPr lang="en-US" dirty="0" smtClean="0"/>
          </a:p>
          <a:p>
            <a:r>
              <a:rPr lang="en-US" dirty="0" smtClean="0"/>
              <a:t>The focus of an assessment is necessarily to establish that the child has deficits – this is the</a:t>
            </a:r>
            <a:r>
              <a:rPr lang="en-US" baseline="0" dirty="0" smtClean="0"/>
              <a:t> medical model.  Once the diagnosis is made, attention needs to be paid to what the child can do as well.  Their strengths and their interests.</a:t>
            </a:r>
          </a:p>
          <a:p>
            <a:endParaRPr lang="en-US" dirty="0" smtClean="0"/>
          </a:p>
          <a:p>
            <a:r>
              <a:rPr lang="en-US" dirty="0" smtClean="0"/>
              <a:t>In order to learn</a:t>
            </a:r>
            <a:r>
              <a:rPr lang="en-US" baseline="0" dirty="0" smtClean="0"/>
              <a:t> and to engage, every human being needs to be comfortable – physically and emotionally.  We need to make parents astute observers of their child’s capacity for state regulation, because without this, they can’t learn</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46</a:t>
            </a:fld>
            <a:endParaRPr lang="en-US" dirty="0"/>
          </a:p>
        </p:txBody>
      </p:sp>
    </p:spTree>
    <p:extLst>
      <p:ext uri="{BB962C8B-B14F-4D97-AF65-F5344CB8AC3E}">
        <p14:creationId xmlns:p14="http://schemas.microsoft.com/office/powerpoint/2010/main" val="8100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really sad thing about that statistic is that parents generally identify concerns….</a:t>
            </a:r>
          </a:p>
          <a:p>
            <a:r>
              <a:rPr lang="en-US" baseline="0" dirty="0" smtClean="0"/>
              <a:t>In the DiGiacome and Fombonne study, parents began to recognize that their children were experiencing problems at around 19 months,  with 30% noticing first abnormalities prior to the first birthday and 80% by the age of 2 years.  Please note the date on that study…1998 …16 years ago</a:t>
            </a:r>
          </a:p>
          <a:p>
            <a:r>
              <a:rPr lang="en-US" baseline="0" dirty="0" smtClean="0"/>
              <a:t>This is not new information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0E26AC8-D9F5-4F4B-A3DD-C8AB39875FAF}" type="slidenum">
              <a:rPr lang="en-US" smtClean="0"/>
              <a:t>4</a:t>
            </a:fld>
            <a:endParaRPr lang="en-US" dirty="0"/>
          </a:p>
        </p:txBody>
      </p:sp>
    </p:spTree>
    <p:extLst>
      <p:ext uri="{BB962C8B-B14F-4D97-AF65-F5344CB8AC3E}">
        <p14:creationId xmlns:p14="http://schemas.microsoft.com/office/powerpoint/2010/main" val="3856964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kids with autism – if they’re lucky – will get speech therapy, OT, and an individualized intervention (ABA, FloorTime)</a:t>
            </a:r>
            <a:r>
              <a:rPr lang="en-US" baseline="0" dirty="0" smtClean="0"/>
              <a:t> as well as school</a:t>
            </a:r>
          </a:p>
          <a:p>
            <a:r>
              <a:rPr lang="en-US" baseline="0" dirty="0" smtClean="0"/>
              <a:t>Some of these kids, especially the higher functioning kids, will be able to integrate the various approaches and move forward</a:t>
            </a:r>
          </a:p>
          <a:p>
            <a:r>
              <a:rPr lang="en-US" baseline="0" dirty="0" smtClean="0"/>
              <a:t>Other children need more scaffolding…it’s the parents who need to do that.  They are the ones who will integrate what is being done therapeutically into the child’s day to day life.</a:t>
            </a:r>
          </a:p>
          <a:p>
            <a:r>
              <a:rPr lang="en-US" baseline="0" dirty="0" smtClean="0"/>
              <a:t>Before you can act, you need to know when your child is available to learn.  you need to recognize where the child IS across all developmental domains and how that then translates into what should be DONE to move the child forward.  Need to start with observation.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47</a:t>
            </a:fld>
            <a:endParaRPr lang="en-US" dirty="0"/>
          </a:p>
        </p:txBody>
      </p:sp>
    </p:spTree>
    <p:extLst>
      <p:ext uri="{BB962C8B-B14F-4D97-AF65-F5344CB8AC3E}">
        <p14:creationId xmlns:p14="http://schemas.microsoft.com/office/powerpoint/2010/main" val="149678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Philosophical</a:t>
            </a:r>
            <a:r>
              <a:rPr lang="en-US" baseline="0" dirty="0" smtClean="0"/>
              <a:t> point…most diagnostic assessment focus on identifying deficits…that’s how we make the diagnosis.  I think that maybe it’s time to focus as well on using the diagnostic time to evaluate where a child is in the social and emotional realm as a foundation for educating the parents and for setting the stage for the kind of affect rich emotionally interactive work that these early programs in particular seem to be calling for.  Maybe it’s time to incorporate a tool like the Greenspan Functional Emotional Assessment into the diagnostic battery to help inform the intervention moving forward.</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49</a:t>
            </a:fld>
            <a:endParaRPr lang="en-US" dirty="0"/>
          </a:p>
        </p:txBody>
      </p:sp>
    </p:spTree>
    <p:extLst>
      <p:ext uri="{BB962C8B-B14F-4D97-AF65-F5344CB8AC3E}">
        <p14:creationId xmlns:p14="http://schemas.microsoft.com/office/powerpoint/2010/main" val="2157316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51</a:t>
            </a:fld>
            <a:endParaRPr lang="en-US" dirty="0"/>
          </a:p>
        </p:txBody>
      </p:sp>
    </p:spTree>
    <p:extLst>
      <p:ext uri="{BB962C8B-B14F-4D97-AF65-F5344CB8AC3E}">
        <p14:creationId xmlns:p14="http://schemas.microsoft.com/office/powerpoint/2010/main" val="3542490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promised that I would talk about adults with autism.</a:t>
            </a:r>
            <a:r>
              <a:rPr lang="en-US" baseline="0" dirty="0" smtClean="0"/>
              <a:t>  Look at these statistics…the infrastructure is just not there to provide independent living environments, communities, age appropriate recreation, and employment for these individuals.  The wave is just beginning to crest, and there are more waves to follow.  </a:t>
            </a:r>
          </a:p>
          <a:p>
            <a:endParaRPr lang="en-US" baseline="0" dirty="0" smtClean="0"/>
          </a:p>
          <a:p>
            <a:r>
              <a:rPr lang="en-US" baseline="0" dirty="0" smtClean="0"/>
              <a:t>I see this as the single most important area for development and provision of services in the future.</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52</a:t>
            </a:fld>
            <a:endParaRPr lang="en-US" dirty="0"/>
          </a:p>
        </p:txBody>
      </p:sp>
    </p:spTree>
    <p:extLst>
      <p:ext uri="{BB962C8B-B14F-4D97-AF65-F5344CB8AC3E}">
        <p14:creationId xmlns:p14="http://schemas.microsoft.com/office/powerpoint/2010/main" val="15901101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need to know how to work with these students</a:t>
            </a:r>
          </a:p>
          <a:p>
            <a:r>
              <a:rPr lang="en-US" dirty="0" smtClean="0"/>
              <a:t>The workplace needs to know that these individuals</a:t>
            </a:r>
            <a:r>
              <a:rPr lang="en-US" baseline="0" dirty="0" smtClean="0"/>
              <a:t> can be productive and good employees</a:t>
            </a:r>
          </a:p>
          <a:p>
            <a:endParaRPr lang="en-US" baseline="0" dirty="0" smtClean="0"/>
          </a:p>
          <a:p>
            <a:r>
              <a:rPr lang="en-US" baseline="0" dirty="0" smtClean="0"/>
              <a:t>Because no 2 individuals with autism are alike, it will take an incredible coordinated effort to find a “match” for each student/client</a:t>
            </a:r>
          </a:p>
          <a:p>
            <a:endParaRPr lang="en-US" baseline="0" dirty="0" smtClean="0"/>
          </a:p>
          <a:p>
            <a:r>
              <a:rPr lang="en-US" baseline="0" dirty="0" smtClean="0"/>
              <a:t>This is the wave of the future</a:t>
            </a:r>
          </a:p>
        </p:txBody>
      </p:sp>
      <p:sp>
        <p:nvSpPr>
          <p:cNvPr id="4" name="Slide Number Placeholder 3"/>
          <p:cNvSpPr>
            <a:spLocks noGrp="1"/>
          </p:cNvSpPr>
          <p:nvPr>
            <p:ph type="sldNum" sz="quarter" idx="10"/>
          </p:nvPr>
        </p:nvSpPr>
        <p:spPr/>
        <p:txBody>
          <a:bodyPr/>
          <a:lstStyle/>
          <a:p>
            <a:fld id="{B0E26AC8-D9F5-4F4B-A3DD-C8AB39875FAF}" type="slidenum">
              <a:rPr lang="en-US" smtClean="0"/>
              <a:t>53</a:t>
            </a:fld>
            <a:endParaRPr lang="en-US" dirty="0"/>
          </a:p>
        </p:txBody>
      </p:sp>
    </p:spTree>
    <p:extLst>
      <p:ext uri="{BB962C8B-B14F-4D97-AF65-F5344CB8AC3E}">
        <p14:creationId xmlns:p14="http://schemas.microsoft.com/office/powerpoint/2010/main" val="2113737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I was new in this work, 20 years ago, the biggest issue was coordination of services and finding service providers for young children diagnosed with autism.  Things are far from perfect, but they are better.  Now the job is finding the resources for young adults with autism.  I urge all of us to reach out to the community and to our clients and work together to find solutions for this problem.  </a:t>
            </a:r>
            <a:endParaRPr lang="en-US" dirty="0" smtClean="0"/>
          </a:p>
          <a:p>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54</a:t>
            </a:fld>
            <a:endParaRPr lang="en-US" dirty="0"/>
          </a:p>
        </p:txBody>
      </p:sp>
    </p:spTree>
    <p:extLst>
      <p:ext uri="{BB962C8B-B14F-4D97-AF65-F5344CB8AC3E}">
        <p14:creationId xmlns:p14="http://schemas.microsoft.com/office/powerpoint/2010/main" val="223107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has</a:t>
            </a:r>
            <a:r>
              <a:rPr lang="en-US" baseline="0" dirty="0" smtClean="0"/>
              <a:t> it been clear for a long time that parents are noticing the early signs of autism before the age of two years in the majority of children with autism….</a:t>
            </a:r>
          </a:p>
          <a:p>
            <a:endParaRPr lang="en-US" baseline="0" dirty="0" smtClean="0"/>
          </a:p>
          <a:p>
            <a:r>
              <a:rPr lang="en-US" baseline="0" dirty="0" smtClean="0"/>
              <a:t>I can’t even tell you the number of times parents have come to me after having been told their child was too young to have an autism diagnosis.  This is just wrong.  And so what we’re going to talk about now in whirlwind fashion is the research that shows that autism CAN be diagnosed in children two years old and even younger.</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5</a:t>
            </a:fld>
            <a:endParaRPr lang="en-US" dirty="0"/>
          </a:p>
        </p:txBody>
      </p:sp>
    </p:spTree>
    <p:extLst>
      <p:ext uri="{BB962C8B-B14F-4D97-AF65-F5344CB8AC3E}">
        <p14:creationId xmlns:p14="http://schemas.microsoft.com/office/powerpoint/2010/main" val="427486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Multiple studies, starting in 1999 (15 years ago) have shown that a diagnosis of autism can be made earlier than three years of age, and that when diagnosed correctly and carefully, that diagnosis is stable over time.</a:t>
            </a:r>
          </a:p>
          <a:p>
            <a:endParaRPr lang="en-US" baseline="0" dirty="0" smtClean="0"/>
          </a:p>
          <a:p>
            <a:r>
              <a:rPr lang="en-US" baseline="0" dirty="0" smtClean="0"/>
              <a:t>Kleinman study: 77 children were diagnosed with autism at between 16 and 35 months of age using the ADOS, CARS and clinical judgment, and then reassessed at 42 – 82 months of age.  19% of the children moved </a:t>
            </a:r>
            <a:r>
              <a:rPr lang="en-US" b="1" baseline="0" dirty="0" smtClean="0"/>
              <a:t>Off the spectrum </a:t>
            </a:r>
            <a:r>
              <a:rPr lang="en-US" baseline="0" dirty="0" smtClean="0"/>
              <a:t>possibly reflecting true improvement based upon maturation, intervention or over diagnosis at the earlier age.</a:t>
            </a:r>
          </a:p>
          <a:p>
            <a:endParaRPr lang="en-US" baseline="0" dirty="0" smtClean="0"/>
          </a:p>
          <a:p>
            <a:r>
              <a:rPr lang="en-US" baseline="0" dirty="0" smtClean="0"/>
              <a:t>In the Ozonoff study, infant siblings of children with autism (high risk siblings) were studied and compared with low risk infants at ages 6, 12, 18, 24, and 36 months.  There were 294 high risk sibs studied.  They found that 28% of the sibs had atypical developemtn by 3 years of age; their development was noticeably different from the typical babies by the age of 12 months across multiple developmental domains, but in particular in the area of social communication.</a:t>
            </a:r>
          </a:p>
          <a:p>
            <a:endParaRPr lang="en-US" baseline="0" dirty="0" smtClean="0"/>
          </a:p>
          <a:p>
            <a:r>
              <a:rPr lang="en-US" baseline="0" dirty="0" smtClean="0"/>
              <a:t>So by one year of age, WHEN WE ARE LOOKING, we can start to see indicators that development may not be typical</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0E26AC8-D9F5-4F4B-A3DD-C8AB39875FAF}" type="slidenum">
              <a:rPr lang="en-US" smtClean="0"/>
              <a:t>6</a:t>
            </a:fld>
            <a:endParaRPr lang="en-US" dirty="0"/>
          </a:p>
        </p:txBody>
      </p:sp>
    </p:spTree>
    <p:extLst>
      <p:ext uri="{BB962C8B-B14F-4D97-AF65-F5344CB8AC3E}">
        <p14:creationId xmlns:p14="http://schemas.microsoft.com/office/powerpoint/2010/main" val="258347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it is clear that we CAN diagnose</a:t>
            </a:r>
            <a:r>
              <a:rPr lang="en-US" baseline="0" dirty="0" smtClean="0"/>
              <a:t> autism in very young children, HOW do we do it?  What do we look for?</a:t>
            </a:r>
          </a:p>
          <a:p>
            <a:endParaRPr lang="en-US" baseline="0" dirty="0" smtClean="0"/>
          </a:p>
          <a:p>
            <a:r>
              <a:rPr lang="en-US" baseline="0" dirty="0" smtClean="0"/>
              <a:t>First, let’s take a second and look at typical development in infants.</a:t>
            </a:r>
            <a:endParaRPr lang="en-US" dirty="0" smtClean="0"/>
          </a:p>
          <a:p>
            <a:endParaRPr lang="en-US" dirty="0" smtClean="0"/>
          </a:p>
          <a:p>
            <a:endParaRPr lang="en-US" dirty="0" smtClean="0"/>
          </a:p>
          <a:p>
            <a:r>
              <a:rPr lang="en-US" dirty="0" smtClean="0"/>
              <a:t>In particular, infants are interested in the – strongly contrasting horizontal features</a:t>
            </a:r>
            <a:r>
              <a:rPr lang="en-US" baseline="0" dirty="0" smtClean="0"/>
              <a:t> like the hairline or eyes…this is important</a:t>
            </a:r>
          </a:p>
          <a:p>
            <a:r>
              <a:rPr lang="en-US" baseline="0" dirty="0" smtClean="0"/>
              <a:t>Back and forth social interaction, reciprocal cooing, sticking out the tongue</a:t>
            </a:r>
          </a:p>
          <a:p>
            <a:r>
              <a:rPr lang="en-US" baseline="0" dirty="0" smtClean="0"/>
              <a:t>Peek a boo, stranger recognition, responding to name</a:t>
            </a:r>
          </a:p>
          <a:p>
            <a:r>
              <a:rPr lang="en-US" baseline="0" dirty="0" smtClean="0"/>
              <a:t>Joint attention….?what is it?</a:t>
            </a:r>
          </a:p>
          <a:p>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7</a:t>
            </a:fld>
            <a:endParaRPr lang="en-US" dirty="0"/>
          </a:p>
        </p:txBody>
      </p:sp>
    </p:spTree>
    <p:extLst>
      <p:ext uri="{BB962C8B-B14F-4D97-AF65-F5344CB8AC3E}">
        <p14:creationId xmlns:p14="http://schemas.microsoft.com/office/powerpoint/2010/main" val="2659123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Retrospective studies pose a question</a:t>
            </a:r>
            <a:r>
              <a:rPr lang="en-US" baseline="0" dirty="0" smtClean="0"/>
              <a:t> and look back for the answer.  Usually looking at data that was not intended for research study.</a:t>
            </a:r>
          </a:p>
          <a:p>
            <a:r>
              <a:rPr lang="en-US" baseline="0" dirty="0" smtClean="0"/>
              <a:t>Here , the researchers looked at kids diagnosed with autism and asked – was there any indication that this child had autism at one year of age.</a:t>
            </a:r>
            <a:endParaRPr lang="en-US" dirty="0" smtClean="0"/>
          </a:p>
          <a:p>
            <a:endParaRPr lang="en-US" dirty="0" smtClean="0"/>
          </a:p>
          <a:p>
            <a:endParaRPr lang="en-US" dirty="0" smtClean="0"/>
          </a:p>
          <a:p>
            <a:r>
              <a:rPr lang="en-US" dirty="0" smtClean="0"/>
              <a:t>Classic</a:t>
            </a:r>
            <a:r>
              <a:rPr lang="en-US" baseline="0" dirty="0" smtClean="0"/>
              <a:t> study looked at videos of children’s birthday parties at one year of age.</a:t>
            </a:r>
          </a:p>
          <a:p>
            <a:r>
              <a:rPr lang="en-US" baseline="0" dirty="0" smtClean="0"/>
              <a:t>Retrospective studies are good for data gathering, but not scientifically conclusive….they are a starting off point for more definitive research</a:t>
            </a:r>
          </a:p>
          <a:p>
            <a:r>
              <a:rPr lang="en-US" baseline="0" dirty="0" smtClean="0"/>
              <a:t>What these studies showed was that the behavioral indicators of autism were present before even parents were aware of them.</a:t>
            </a:r>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8</a:t>
            </a:fld>
            <a:endParaRPr lang="en-US" dirty="0"/>
          </a:p>
        </p:txBody>
      </p:sp>
    </p:spTree>
    <p:extLst>
      <p:ext uri="{BB962C8B-B14F-4D97-AF65-F5344CB8AC3E}">
        <p14:creationId xmlns:p14="http://schemas.microsoft.com/office/powerpoint/2010/main" val="44616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Prospective studies ask a question and look forward.  In this case,</a:t>
            </a:r>
            <a:r>
              <a:rPr lang="en-US" baseline="0" dirty="0" smtClean="0"/>
              <a:t> The Baby Siblings research consortium.  Prospective studies are the best ways for making definitive statements about an observed phonomenon, or for deciding if an intervention is working.</a:t>
            </a:r>
            <a:endParaRPr lang="en-US" dirty="0" smtClean="0"/>
          </a:p>
          <a:p>
            <a:endParaRPr lang="en-US" dirty="0" smtClean="0"/>
          </a:p>
          <a:p>
            <a:r>
              <a:rPr lang="en-US" dirty="0" smtClean="0"/>
              <a:t>Visual tracking – actually have an device</a:t>
            </a:r>
            <a:r>
              <a:rPr lang="en-US" baseline="0" dirty="0" smtClean="0"/>
              <a:t> that can measure this</a:t>
            </a:r>
          </a:p>
          <a:p>
            <a:r>
              <a:rPr lang="en-US" baseline="0" dirty="0" smtClean="0"/>
              <a:t>You’ll note that repetitive and perseverative behaviors are not listed here…they can be seen but it’s subtle…also, little kids often play repetitively</a:t>
            </a:r>
          </a:p>
          <a:p>
            <a:r>
              <a:rPr lang="en-US" baseline="0" dirty="0" smtClean="0"/>
              <a:t>This isn’t always easy….</a:t>
            </a:r>
          </a:p>
          <a:p>
            <a:endParaRPr lang="en-US" dirty="0" smtClean="0"/>
          </a:p>
          <a:p>
            <a:r>
              <a:rPr lang="en-US" dirty="0" smtClean="0"/>
              <a:t>Quality of eye contact – may be present,</a:t>
            </a:r>
            <a:r>
              <a:rPr lang="en-US" baseline="0" dirty="0" smtClean="0"/>
              <a:t> but fleeting. Not an absolute absence of eye contact, but diminished and</a:t>
            </a:r>
          </a:p>
          <a:p>
            <a:r>
              <a:rPr lang="en-US" baseline="0" dirty="0" smtClean="0"/>
              <a:t>		not well meshed with communicative bids or with shared affect or 	or a desire to share enjoyment</a:t>
            </a:r>
          </a:p>
          <a:p>
            <a:endParaRPr lang="en-US" baseline="0" dirty="0" smtClean="0"/>
          </a:p>
          <a:p>
            <a:r>
              <a:rPr lang="en-US" baseline="0" dirty="0" smtClean="0"/>
              <a:t>Babbling – one of the research consortium studies showed that high risk siblings produced fewer speech like vocalizations, fewer consonant types, and fewer consonant vowel combinations…concluded that early vocal production is a sensitive indicator of higher risk for autism.  But again, determining what is “fewer” vs. not at all vs. typical can be tricky</a:t>
            </a:r>
          </a:p>
          <a:p>
            <a:endParaRPr lang="en-US" baseline="0" dirty="0" smtClean="0"/>
          </a:p>
          <a:p>
            <a:r>
              <a:rPr lang="en-US" baseline="0" dirty="0" smtClean="0"/>
              <a:t>Poor imitative learning…children are wired to imitate.  If a child isn’t doing this with little gestural games “so big”, or “where’s your tummy”, </a:t>
            </a:r>
          </a:p>
          <a:p>
            <a:endParaRPr lang="en-US" baseline="0" dirty="0" smtClean="0"/>
          </a:p>
          <a:p>
            <a:r>
              <a:rPr lang="en-US" baseline="0" dirty="0" smtClean="0"/>
              <a:t>Repetitive play -This is present but subtle in kids with autism…All kids can be perseverative  (example of Tessa and the questions, Lizzee lining up, and asking per-</a:t>
            </a:r>
          </a:p>
          <a:p>
            <a:r>
              <a:rPr lang="en-US" baseline="0" dirty="0" smtClean="0"/>
              <a:t>	severative quesions)</a:t>
            </a:r>
          </a:p>
          <a:p>
            <a:endParaRPr lang="en-US" baseline="0" dirty="0" smtClean="0"/>
          </a:p>
          <a:p>
            <a:r>
              <a:rPr lang="en-US" baseline="0" dirty="0" smtClean="0"/>
              <a:t>Baby Siblings Research Consortium… 21 sites that share date in United States. UK, Israel and Canada…look at siblings of children identified with autism, starting in early infancy, and evaluate them serially with standardized measures over time.  2500 siblings of children with autism, and 1500 children considered to be at low risk (no sibling with autism)</a:t>
            </a:r>
          </a:p>
          <a:p>
            <a:endParaRPr lang="en-US" baseline="0" dirty="0" smtClean="0"/>
          </a:p>
          <a:p>
            <a:r>
              <a:rPr lang="en-US" baseline="0" dirty="0" smtClean="0"/>
              <a:t>At six months, some of these behaviors were present in some children, but not persistent</a:t>
            </a:r>
          </a:p>
          <a:p>
            <a:r>
              <a:rPr lang="en-US" baseline="0" dirty="0" smtClean="0"/>
              <a:t>By nine months, if these behaviors were observed, they tended to be persistent</a:t>
            </a:r>
          </a:p>
          <a:p>
            <a:endParaRPr lang="en-US" dirty="0"/>
          </a:p>
        </p:txBody>
      </p:sp>
      <p:sp>
        <p:nvSpPr>
          <p:cNvPr id="4" name="Slide Number Placeholder 3"/>
          <p:cNvSpPr>
            <a:spLocks noGrp="1"/>
          </p:cNvSpPr>
          <p:nvPr>
            <p:ph type="sldNum" sz="quarter" idx="10"/>
          </p:nvPr>
        </p:nvSpPr>
        <p:spPr/>
        <p:txBody>
          <a:bodyPr/>
          <a:lstStyle/>
          <a:p>
            <a:fld id="{B0E26AC8-D9F5-4F4B-A3DD-C8AB39875FAF}" type="slidenum">
              <a:rPr lang="en-US" smtClean="0"/>
              <a:t>9</a:t>
            </a:fld>
            <a:endParaRPr lang="en-US" dirty="0"/>
          </a:p>
        </p:txBody>
      </p:sp>
    </p:spTree>
    <p:extLst>
      <p:ext uri="{BB962C8B-B14F-4D97-AF65-F5344CB8AC3E}">
        <p14:creationId xmlns:p14="http://schemas.microsoft.com/office/powerpoint/2010/main" val="318056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27" name="PlaceHolder 2"/>
          <p:cNvSpPr>
            <a:spLocks noGrp="1"/>
          </p:cNvSpPr>
          <p:nvPr>
            <p:ph type="body"/>
          </p:nvPr>
        </p:nvSpPr>
        <p:spPr>
          <a:xfrm>
            <a:off x="457200" y="1600200"/>
            <a:ext cx="8229240" cy="2158200"/>
          </a:xfrm>
          <a:prstGeom prst="rect">
            <a:avLst/>
          </a:prstGeom>
        </p:spPr>
        <p:txBody>
          <a:bodyPr wrap="none" lIns="0" tIns="0" rIns="0" bIns="0"/>
          <a:lstStyle/>
          <a:p>
            <a:endParaRPr/>
          </a:p>
        </p:txBody>
      </p:sp>
      <p:sp>
        <p:nvSpPr>
          <p:cNvPr id="28" name="PlaceHolder 3"/>
          <p:cNvSpPr>
            <a:spLocks noGrp="1"/>
          </p:cNvSpPr>
          <p:nvPr>
            <p:ph type="body"/>
          </p:nvPr>
        </p:nvSpPr>
        <p:spPr>
          <a:xfrm>
            <a:off x="457200" y="3963600"/>
            <a:ext cx="8229240" cy="215820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30"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31"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32"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
        <p:nvSpPr>
          <p:cNvPr id="33" name="PlaceHolder 5"/>
          <p:cNvSpPr>
            <a:spLocks noGrp="1"/>
          </p:cNvSpPr>
          <p:nvPr>
            <p:ph type="body"/>
          </p:nvPr>
        </p:nvSpPr>
        <p:spPr>
          <a:xfrm>
            <a:off x="457200" y="3963600"/>
            <a:ext cx="4015440" cy="215820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35"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36"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3" name="PlaceHolder 2"/>
          <p:cNvSpPr>
            <a:spLocks noGrp="1"/>
          </p:cNvSpPr>
          <p:nvPr>
            <p:ph type="subTitle"/>
          </p:nvPr>
        </p:nvSpPr>
        <p:spPr>
          <a:xfrm>
            <a:off x="457200" y="1600200"/>
            <a:ext cx="8229240" cy="452592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5" name="PlaceHolder 2"/>
          <p:cNvSpPr>
            <a:spLocks noGrp="1"/>
          </p:cNvSpPr>
          <p:nvPr>
            <p:ph type="body"/>
          </p:nvPr>
        </p:nvSpPr>
        <p:spPr>
          <a:xfrm>
            <a:off x="457200" y="1600200"/>
            <a:ext cx="8229240" cy="452556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7" name="PlaceHolder 2"/>
          <p:cNvSpPr>
            <a:spLocks noGrp="1"/>
          </p:cNvSpPr>
          <p:nvPr>
            <p:ph type="body"/>
          </p:nvPr>
        </p:nvSpPr>
        <p:spPr>
          <a:xfrm>
            <a:off x="457200" y="1600200"/>
            <a:ext cx="4015440" cy="4525560"/>
          </a:xfrm>
          <a:prstGeom prst="rect">
            <a:avLst/>
          </a:prstGeom>
        </p:spPr>
        <p:txBody>
          <a:bodyPr wrap="none" lIns="0" tIns="0" rIns="0" bIns="0"/>
          <a:lstStyle/>
          <a:p>
            <a:endParaRPr/>
          </a:p>
        </p:txBody>
      </p:sp>
      <p:sp>
        <p:nvSpPr>
          <p:cNvPr id="48" name="PlaceHolder 3"/>
          <p:cNvSpPr>
            <a:spLocks noGrp="1"/>
          </p:cNvSpPr>
          <p:nvPr>
            <p:ph type="body"/>
          </p:nvPr>
        </p:nvSpPr>
        <p:spPr>
          <a:xfrm>
            <a:off x="4673520" y="1600200"/>
            <a:ext cx="4015440" cy="452556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4680"/>
            <a:ext cx="8229240" cy="585108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52"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53" name="PlaceHolder 3"/>
          <p:cNvSpPr>
            <a:spLocks noGrp="1"/>
          </p:cNvSpPr>
          <p:nvPr>
            <p:ph type="body"/>
          </p:nvPr>
        </p:nvSpPr>
        <p:spPr>
          <a:xfrm>
            <a:off x="457200" y="3963600"/>
            <a:ext cx="4015440" cy="2158200"/>
          </a:xfrm>
          <a:prstGeom prst="rect">
            <a:avLst/>
          </a:prstGeom>
        </p:spPr>
        <p:txBody>
          <a:bodyPr wrap="none" lIns="0" tIns="0" rIns="0" bIns="0"/>
          <a:lstStyle/>
          <a:p>
            <a:endParaRPr/>
          </a:p>
        </p:txBody>
      </p:sp>
      <p:sp>
        <p:nvSpPr>
          <p:cNvPr id="54" name="PlaceHolder 4"/>
          <p:cNvSpPr>
            <a:spLocks noGrp="1"/>
          </p:cNvSpPr>
          <p:nvPr>
            <p:ph type="body"/>
          </p:nvPr>
        </p:nvSpPr>
        <p:spPr>
          <a:xfrm>
            <a:off x="4673520" y="1600200"/>
            <a:ext cx="4015440" cy="452556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 name="PlaceHolder 2"/>
          <p:cNvSpPr>
            <a:spLocks noGrp="1"/>
          </p:cNvSpPr>
          <p:nvPr>
            <p:ph type="subTitle"/>
          </p:nvPr>
        </p:nvSpPr>
        <p:spPr>
          <a:xfrm>
            <a:off x="457200" y="1600200"/>
            <a:ext cx="8229240" cy="452592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56" name="PlaceHolder 2"/>
          <p:cNvSpPr>
            <a:spLocks noGrp="1"/>
          </p:cNvSpPr>
          <p:nvPr>
            <p:ph type="body"/>
          </p:nvPr>
        </p:nvSpPr>
        <p:spPr>
          <a:xfrm>
            <a:off x="457200" y="1600200"/>
            <a:ext cx="4015440" cy="4525560"/>
          </a:xfrm>
          <a:prstGeom prst="rect">
            <a:avLst/>
          </a:prstGeom>
        </p:spPr>
        <p:txBody>
          <a:bodyPr wrap="none" lIns="0" tIns="0" rIns="0" bIns="0"/>
          <a:lstStyle/>
          <a:p>
            <a:endParaRPr/>
          </a:p>
        </p:txBody>
      </p:sp>
      <p:sp>
        <p:nvSpPr>
          <p:cNvPr id="57"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58"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0"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61"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62" name="PlaceHolder 4"/>
          <p:cNvSpPr>
            <a:spLocks noGrp="1"/>
          </p:cNvSpPr>
          <p:nvPr>
            <p:ph type="body"/>
          </p:nvPr>
        </p:nvSpPr>
        <p:spPr>
          <a:xfrm>
            <a:off x="457200" y="3963600"/>
            <a:ext cx="8228520" cy="215820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4" name="PlaceHolder 2"/>
          <p:cNvSpPr>
            <a:spLocks noGrp="1"/>
          </p:cNvSpPr>
          <p:nvPr>
            <p:ph type="body"/>
          </p:nvPr>
        </p:nvSpPr>
        <p:spPr>
          <a:xfrm>
            <a:off x="457200" y="1600200"/>
            <a:ext cx="8229240" cy="2158200"/>
          </a:xfrm>
          <a:prstGeom prst="rect">
            <a:avLst/>
          </a:prstGeom>
        </p:spPr>
        <p:txBody>
          <a:bodyPr wrap="none" lIns="0" tIns="0" rIns="0" bIns="0"/>
          <a:lstStyle/>
          <a:p>
            <a:endParaRPr/>
          </a:p>
        </p:txBody>
      </p:sp>
      <p:sp>
        <p:nvSpPr>
          <p:cNvPr id="65" name="PlaceHolder 3"/>
          <p:cNvSpPr>
            <a:spLocks noGrp="1"/>
          </p:cNvSpPr>
          <p:nvPr>
            <p:ph type="body"/>
          </p:nvPr>
        </p:nvSpPr>
        <p:spPr>
          <a:xfrm>
            <a:off x="457200" y="3963600"/>
            <a:ext cx="8229240" cy="215820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7"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68"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69"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
        <p:nvSpPr>
          <p:cNvPr id="70" name="PlaceHolder 5"/>
          <p:cNvSpPr>
            <a:spLocks noGrp="1"/>
          </p:cNvSpPr>
          <p:nvPr>
            <p:ph type="body"/>
          </p:nvPr>
        </p:nvSpPr>
        <p:spPr>
          <a:xfrm>
            <a:off x="457200" y="3963600"/>
            <a:ext cx="4015440" cy="215820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72"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73"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8" name="PlaceHolder 2"/>
          <p:cNvSpPr>
            <a:spLocks noGrp="1"/>
          </p:cNvSpPr>
          <p:nvPr>
            <p:ph type="body"/>
          </p:nvPr>
        </p:nvSpPr>
        <p:spPr>
          <a:xfrm>
            <a:off x="457200" y="1600200"/>
            <a:ext cx="8229240" cy="452556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0" name="PlaceHolder 2"/>
          <p:cNvSpPr>
            <a:spLocks noGrp="1"/>
          </p:cNvSpPr>
          <p:nvPr>
            <p:ph type="body"/>
          </p:nvPr>
        </p:nvSpPr>
        <p:spPr>
          <a:xfrm>
            <a:off x="457200" y="1600200"/>
            <a:ext cx="4015440" cy="4525560"/>
          </a:xfrm>
          <a:prstGeom prst="rect">
            <a:avLst/>
          </a:prstGeom>
        </p:spPr>
        <p:txBody>
          <a:bodyPr wrap="none" lIns="0" tIns="0" rIns="0" bIns="0"/>
          <a:lstStyle/>
          <a:p>
            <a:endParaRPr/>
          </a:p>
        </p:txBody>
      </p:sp>
      <p:sp>
        <p:nvSpPr>
          <p:cNvPr id="11" name="PlaceHolder 3"/>
          <p:cNvSpPr>
            <a:spLocks noGrp="1"/>
          </p:cNvSpPr>
          <p:nvPr>
            <p:ph type="body"/>
          </p:nvPr>
        </p:nvSpPr>
        <p:spPr>
          <a:xfrm>
            <a:off x="4673520" y="1600200"/>
            <a:ext cx="4015440" cy="452556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85108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5"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16" name="PlaceHolder 3"/>
          <p:cNvSpPr>
            <a:spLocks noGrp="1"/>
          </p:cNvSpPr>
          <p:nvPr>
            <p:ph type="body"/>
          </p:nvPr>
        </p:nvSpPr>
        <p:spPr>
          <a:xfrm>
            <a:off x="457200" y="3963600"/>
            <a:ext cx="4015440" cy="2158200"/>
          </a:xfrm>
          <a:prstGeom prst="rect">
            <a:avLst/>
          </a:prstGeom>
        </p:spPr>
        <p:txBody>
          <a:bodyPr wrap="none" lIns="0" tIns="0" rIns="0" bIns="0"/>
          <a:lstStyle/>
          <a:p>
            <a:endParaRPr/>
          </a:p>
        </p:txBody>
      </p:sp>
      <p:sp>
        <p:nvSpPr>
          <p:cNvPr id="17" name="PlaceHolder 4"/>
          <p:cNvSpPr>
            <a:spLocks noGrp="1"/>
          </p:cNvSpPr>
          <p:nvPr>
            <p:ph type="body"/>
          </p:nvPr>
        </p:nvSpPr>
        <p:spPr>
          <a:xfrm>
            <a:off x="4673520" y="1600200"/>
            <a:ext cx="4015440" cy="452556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9" name="PlaceHolder 2"/>
          <p:cNvSpPr>
            <a:spLocks noGrp="1"/>
          </p:cNvSpPr>
          <p:nvPr>
            <p:ph type="body"/>
          </p:nvPr>
        </p:nvSpPr>
        <p:spPr>
          <a:xfrm>
            <a:off x="457200" y="1600200"/>
            <a:ext cx="4015440" cy="4525560"/>
          </a:xfrm>
          <a:prstGeom prst="rect">
            <a:avLst/>
          </a:prstGeom>
        </p:spPr>
        <p:txBody>
          <a:bodyPr wrap="none" lIns="0" tIns="0" rIns="0" bIns="0"/>
          <a:lstStyle/>
          <a:p>
            <a:endParaRPr/>
          </a:p>
        </p:txBody>
      </p:sp>
      <p:sp>
        <p:nvSpPr>
          <p:cNvPr id="20"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21" name="PlaceHolder 4"/>
          <p:cNvSpPr>
            <a:spLocks noGrp="1"/>
          </p:cNvSpPr>
          <p:nvPr>
            <p:ph type="body"/>
          </p:nvPr>
        </p:nvSpPr>
        <p:spPr>
          <a:xfrm>
            <a:off x="4673520" y="3963600"/>
            <a:ext cx="4015440" cy="215820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23" name="PlaceHolder 2"/>
          <p:cNvSpPr>
            <a:spLocks noGrp="1"/>
          </p:cNvSpPr>
          <p:nvPr>
            <p:ph type="body"/>
          </p:nvPr>
        </p:nvSpPr>
        <p:spPr>
          <a:xfrm>
            <a:off x="457200" y="1600200"/>
            <a:ext cx="4015440" cy="2158200"/>
          </a:xfrm>
          <a:prstGeom prst="rect">
            <a:avLst/>
          </a:prstGeom>
        </p:spPr>
        <p:txBody>
          <a:bodyPr wrap="none" lIns="0" tIns="0" rIns="0" bIns="0"/>
          <a:lstStyle/>
          <a:p>
            <a:endParaRPr/>
          </a:p>
        </p:txBody>
      </p:sp>
      <p:sp>
        <p:nvSpPr>
          <p:cNvPr id="24" name="PlaceHolder 3"/>
          <p:cNvSpPr>
            <a:spLocks noGrp="1"/>
          </p:cNvSpPr>
          <p:nvPr>
            <p:ph type="body"/>
          </p:nvPr>
        </p:nvSpPr>
        <p:spPr>
          <a:xfrm>
            <a:off x="4673520" y="1600200"/>
            <a:ext cx="4015440" cy="2158200"/>
          </a:xfrm>
          <a:prstGeom prst="rect">
            <a:avLst/>
          </a:prstGeom>
        </p:spPr>
        <p:txBody>
          <a:bodyPr wrap="none" lIns="0" tIns="0" rIns="0" bIns="0"/>
          <a:lstStyle/>
          <a:p>
            <a:endParaRPr/>
          </a:p>
        </p:txBody>
      </p:sp>
      <p:sp>
        <p:nvSpPr>
          <p:cNvPr id="25" name="PlaceHolder 4"/>
          <p:cNvSpPr>
            <a:spLocks noGrp="1"/>
          </p:cNvSpPr>
          <p:nvPr>
            <p:ph type="body"/>
          </p:nvPr>
        </p:nvSpPr>
        <p:spPr>
          <a:xfrm>
            <a:off x="457200" y="3963600"/>
            <a:ext cx="8228520" cy="215820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1E5CA"/>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en-US" sz="4400">
                <a:solidFill>
                  <a:srgbClr val="000000"/>
                </a:solidFill>
                <a:latin typeface="Calibri"/>
              </a:rPr>
              <a:t>Click to edit the title text formatClick to edit Master title style</a:t>
            </a:r>
            <a:endParaRPr/>
          </a:p>
        </p:txBody>
      </p:sp>
      <p:sp>
        <p:nvSpPr>
          <p:cNvPr id="6" name="PlaceHolder 2"/>
          <p:cNvSpPr>
            <a:spLocks noGrp="1"/>
          </p:cNvSpPr>
          <p:nvPr>
            <p:ph type="dt"/>
          </p:nvPr>
        </p:nvSpPr>
        <p:spPr>
          <a:xfrm>
            <a:off x="0" y="0"/>
            <a:ext cx="0" cy="0"/>
          </a:xfrm>
          <a:prstGeom prst="rect">
            <a:avLst/>
          </a:prstGeom>
        </p:spPr>
        <p:txBody>
          <a:bodyPr lIns="90000" tIns="45000" rIns="90000" bIns="45000"/>
          <a:lstStyle/>
          <a:p>
            <a:pPr>
              <a:lnSpc>
                <a:spcPct val="100000"/>
              </a:lnSpc>
            </a:pPr>
            <a:r>
              <a:rPr lang="en-US" dirty="0">
                <a:solidFill>
                  <a:srgbClr val="000000"/>
                </a:solidFill>
                <a:latin typeface="Calibri"/>
              </a:rPr>
              <a:t>10/5/12</a:t>
            </a:r>
            <a:endParaRPr dirty="0"/>
          </a:p>
        </p:txBody>
      </p:sp>
      <p:sp>
        <p:nvSpPr>
          <p:cNvPr id="2" name="PlaceHolder 3"/>
          <p:cNvSpPr>
            <a:spLocks noGrp="1"/>
          </p:cNvSpPr>
          <p:nvPr>
            <p:ph type="ftr"/>
          </p:nvPr>
        </p:nvSpPr>
        <p:spPr>
          <a:xfrm>
            <a:off x="0" y="0"/>
            <a:ext cx="0" cy="0"/>
          </a:xfrm>
          <a:prstGeom prst="rect">
            <a:avLst/>
          </a:prstGeom>
        </p:spPr>
        <p:txBody>
          <a:bodyPr lIns="90000" tIns="45000" rIns="90000" bIns="45000"/>
          <a:lstStyle/>
          <a:p>
            <a:endParaRPr dirty="0"/>
          </a:p>
        </p:txBody>
      </p:sp>
      <p:sp>
        <p:nvSpPr>
          <p:cNvPr id="3" name="PlaceHolder 4"/>
          <p:cNvSpPr>
            <a:spLocks noGrp="1"/>
          </p:cNvSpPr>
          <p:nvPr>
            <p:ph type="sldNum"/>
          </p:nvPr>
        </p:nvSpPr>
        <p:spPr>
          <a:xfrm>
            <a:off x="0" y="0"/>
            <a:ext cx="0" cy="0"/>
          </a:xfrm>
          <a:prstGeom prst="rect">
            <a:avLst/>
          </a:prstGeom>
        </p:spPr>
        <p:txBody>
          <a:bodyPr lIns="90000" tIns="45000" rIns="90000" bIns="45000"/>
          <a:lstStyle/>
          <a:p>
            <a:pPr>
              <a:lnSpc>
                <a:spcPct val="100000"/>
              </a:lnSpc>
            </a:pPr>
            <a:fld id="{467965E6-A0D1-4AD9-9A79-0A0D57130F73}" type="slidenum">
              <a:rPr lang="en-US">
                <a:solidFill>
                  <a:srgbClr val="000000"/>
                </a:solidFill>
                <a:latin typeface="Calibri"/>
              </a:rPr>
              <a:t>‹#›</a:t>
            </a:fld>
            <a:endParaRPr dirty="0"/>
          </a:p>
        </p:txBody>
      </p:sp>
      <p:sp>
        <p:nvSpPr>
          <p:cNvPr id="4" name="PlaceHolder 5"/>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1E5CA"/>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Click to edit the title text formatClick to edit Master title style</a:t>
            </a:r>
            <a:endParaRPr/>
          </a:p>
        </p:txBody>
      </p:sp>
      <p:sp>
        <p:nvSpPr>
          <p:cNvPr id="38"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n-US" sz="3200">
                <a:solidFill>
                  <a:srgbClr val="000000"/>
                </a:solidFill>
                <a:latin typeface="Calibri"/>
              </a:rPr>
              <a:t>Click to edit the outline text format</a:t>
            </a:r>
            <a:endParaRPr/>
          </a:p>
          <a:p>
            <a:pPr lvl="1">
              <a:buSzPct val="75000"/>
              <a:buFont typeface="StarSymbol"/>
              <a:buChar char=""/>
            </a:pPr>
            <a:r>
              <a:rPr lang="en-US" sz="3200">
                <a:solidFill>
                  <a:srgbClr val="000000"/>
                </a:solidFill>
                <a:latin typeface="Calibri"/>
              </a:rPr>
              <a:t>Second Outline Level</a:t>
            </a:r>
            <a:endParaRPr/>
          </a:p>
          <a:p>
            <a:pPr lvl="2">
              <a:buSzPct val="45000"/>
              <a:buFont typeface="StarSymbol"/>
              <a:buChar char=""/>
            </a:pPr>
            <a:r>
              <a:rPr lang="en-US" sz="3200">
                <a:solidFill>
                  <a:srgbClr val="000000"/>
                </a:solidFill>
                <a:latin typeface="Calibri"/>
              </a:rPr>
              <a:t>Third Outline Level</a:t>
            </a:r>
            <a:endParaRPr/>
          </a:p>
          <a:p>
            <a:pPr lvl="3">
              <a:buSzPct val="75000"/>
              <a:buFont typeface="StarSymbol"/>
              <a:buChar char=""/>
            </a:pPr>
            <a:r>
              <a:rPr lang="en-US" sz="3200">
                <a:solidFill>
                  <a:srgbClr val="000000"/>
                </a:solidFill>
                <a:latin typeface="Calibri"/>
              </a:rPr>
              <a:t>Fourth Outline Level</a:t>
            </a:r>
            <a:endParaRPr/>
          </a:p>
          <a:p>
            <a:pPr lvl="4">
              <a:buSzPct val="45000"/>
              <a:buFont typeface="StarSymbol"/>
              <a:buChar char=""/>
            </a:pPr>
            <a:r>
              <a:rPr lang="en-US" sz="3200">
                <a:solidFill>
                  <a:srgbClr val="000000"/>
                </a:solidFill>
                <a:latin typeface="Calibri"/>
              </a:rPr>
              <a:t>Fifth Outline Level</a:t>
            </a:r>
            <a:endParaRPr/>
          </a:p>
          <a:p>
            <a:pPr lvl="5">
              <a:buSzPct val="45000"/>
              <a:buFont typeface="StarSymbol"/>
              <a:buChar char=""/>
            </a:pPr>
            <a:r>
              <a:rPr lang="en-US" sz="3200">
                <a:solidFill>
                  <a:srgbClr val="000000"/>
                </a:solidFill>
                <a:latin typeface="Calibri"/>
              </a:rPr>
              <a:t>Sixth Outline Level</a:t>
            </a:r>
            <a:endParaRPr/>
          </a:p>
          <a:p>
            <a:pPr>
              <a:lnSpc>
                <a:spcPct val="100000"/>
              </a:lnSpc>
              <a:buFont typeface="Arial"/>
              <a:buChar char="•"/>
            </a:pPr>
            <a:r>
              <a:rPr lang="en-US" sz="3200">
                <a:solidFill>
                  <a:srgbClr val="000000"/>
                </a:solidFill>
                <a:latin typeface="Calibri"/>
              </a:rPr>
              <a:t>Seventh Outline LevelClick to edit Master text styles</a:t>
            </a:r>
            <a:endParaRPr/>
          </a:p>
          <a:p>
            <a:pPr lvl="1">
              <a:lnSpc>
                <a:spcPct val="100000"/>
              </a:lnSpc>
              <a:buFont typeface="Arial"/>
              <a:buChar char="–"/>
            </a:pPr>
            <a:r>
              <a:rPr lang="en-US" sz="2800">
                <a:solidFill>
                  <a:srgbClr val="000000"/>
                </a:solidFill>
                <a:latin typeface="Calibri"/>
              </a:rPr>
              <a:t>Second level</a:t>
            </a:r>
            <a:endParaRPr/>
          </a:p>
          <a:p>
            <a:pPr lvl="2">
              <a:lnSpc>
                <a:spcPct val="100000"/>
              </a:lnSpc>
              <a:buFont typeface="Arial"/>
              <a:buChar char="•"/>
            </a:pPr>
            <a:r>
              <a:rPr lang="en-US" sz="2400">
                <a:solidFill>
                  <a:srgbClr val="000000"/>
                </a:solidFill>
                <a:latin typeface="Calibri"/>
              </a:rPr>
              <a:t>Third level</a:t>
            </a:r>
            <a:endParaRPr/>
          </a:p>
          <a:p>
            <a:pPr lvl="3">
              <a:lnSpc>
                <a:spcPct val="100000"/>
              </a:lnSpc>
              <a:buFont typeface="Arial"/>
              <a:buChar char="–"/>
            </a:pPr>
            <a:r>
              <a:rPr lang="en-US" sz="2000">
                <a:solidFill>
                  <a:srgbClr val="000000"/>
                </a:solidFill>
                <a:latin typeface="Calibri"/>
              </a:rPr>
              <a:t>Fourth level</a:t>
            </a:r>
            <a:endParaRPr/>
          </a:p>
          <a:p>
            <a:pPr lvl="4">
              <a:lnSpc>
                <a:spcPct val="100000"/>
              </a:lnSpc>
              <a:buFont typeface="Arial"/>
              <a:buChar char="»"/>
            </a:pPr>
            <a:r>
              <a:rPr lang="en-US" sz="2000">
                <a:solidFill>
                  <a:srgbClr val="000000"/>
                </a:solidFill>
                <a:latin typeface="Calibri"/>
              </a:rPr>
              <a:t>Fifth level</a:t>
            </a:r>
            <a:endParaRPr/>
          </a:p>
        </p:txBody>
      </p:sp>
      <p:sp>
        <p:nvSpPr>
          <p:cNvPr id="39" name="PlaceHolder 3"/>
          <p:cNvSpPr>
            <a:spLocks noGrp="1"/>
          </p:cNvSpPr>
          <p:nvPr>
            <p:ph type="dt"/>
          </p:nvPr>
        </p:nvSpPr>
        <p:spPr>
          <a:xfrm>
            <a:off x="0" y="0"/>
            <a:ext cx="0" cy="0"/>
          </a:xfrm>
          <a:prstGeom prst="rect">
            <a:avLst/>
          </a:prstGeom>
        </p:spPr>
        <p:txBody>
          <a:bodyPr lIns="90000" tIns="45000" rIns="90000" bIns="45000"/>
          <a:lstStyle/>
          <a:p>
            <a:pPr>
              <a:lnSpc>
                <a:spcPct val="100000"/>
              </a:lnSpc>
            </a:pPr>
            <a:r>
              <a:rPr lang="en-US" dirty="0">
                <a:solidFill>
                  <a:srgbClr val="000000"/>
                </a:solidFill>
                <a:latin typeface="Calibri"/>
              </a:rPr>
              <a:t>10/5/12</a:t>
            </a:r>
            <a:endParaRPr dirty="0"/>
          </a:p>
        </p:txBody>
      </p:sp>
      <p:sp>
        <p:nvSpPr>
          <p:cNvPr id="40" name="PlaceHolder 4"/>
          <p:cNvSpPr>
            <a:spLocks noGrp="1"/>
          </p:cNvSpPr>
          <p:nvPr>
            <p:ph type="ftr"/>
          </p:nvPr>
        </p:nvSpPr>
        <p:spPr>
          <a:xfrm>
            <a:off x="0" y="0"/>
            <a:ext cx="0" cy="0"/>
          </a:xfrm>
          <a:prstGeom prst="rect">
            <a:avLst/>
          </a:prstGeom>
        </p:spPr>
        <p:txBody>
          <a:bodyPr lIns="90000" tIns="45000" rIns="90000" bIns="45000"/>
          <a:lstStyle/>
          <a:p>
            <a:endParaRPr dirty="0"/>
          </a:p>
        </p:txBody>
      </p:sp>
      <p:sp>
        <p:nvSpPr>
          <p:cNvPr id="41" name="PlaceHolder 5"/>
          <p:cNvSpPr>
            <a:spLocks noGrp="1"/>
          </p:cNvSpPr>
          <p:nvPr>
            <p:ph type="sldNum"/>
          </p:nvPr>
        </p:nvSpPr>
        <p:spPr>
          <a:xfrm>
            <a:off x="0" y="0"/>
            <a:ext cx="0" cy="0"/>
          </a:xfrm>
          <a:prstGeom prst="rect">
            <a:avLst/>
          </a:prstGeom>
        </p:spPr>
        <p:txBody>
          <a:bodyPr lIns="90000" tIns="45000" rIns="90000" bIns="45000"/>
          <a:lstStyle/>
          <a:p>
            <a:pPr>
              <a:lnSpc>
                <a:spcPct val="100000"/>
              </a:lnSpc>
            </a:pPr>
            <a:fld id="{5C392F11-F659-477B-9CF4-80892D14EDAB}" type="slidenum">
              <a:rPr lang="en-US">
                <a:solidFill>
                  <a:srgbClr val="000000"/>
                </a:solidFill>
                <a:latin typeface="Calibri"/>
              </a:rPr>
              <a:t>‹#›</a:t>
            </a:fld>
            <a:endParaRPr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http://www.cdc.gov/actearly"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csefel.vanderbilt.edu/" TargetMode="External"/><Relationship Id="rId2" Type="http://schemas.openxmlformats.org/officeDocument/2006/relationships/hyperlink" Target="http://www.challengingbehavior.org/" TargetMode="External"/><Relationship Id="rId1" Type="http://schemas.openxmlformats.org/officeDocument/2006/relationships/slideLayout" Target="../slideLayouts/slideLayout13.xml"/><Relationship Id="rId4" Type="http://schemas.openxmlformats.org/officeDocument/2006/relationships/hyperlink" Target="http://www.zerotothree.or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2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www.hanen.org/" TargetMode="External"/><Relationship Id="rId7" Type="http://schemas.openxmlformats.org/officeDocument/2006/relationships/hyperlink" Target="http://www.cdc.gov/ncbddd/actearly/freematerials.html"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www.autismspeaks.org/family-services/tool-kits/100-day-kit" TargetMode="External"/><Relationship Id="rId5" Type="http://schemas.openxmlformats.org/officeDocument/2006/relationships/hyperlink" Target="http://www.amazon.com/Teaching-Your-Child-Love-Skill/dp/1849058768" TargetMode="External"/><Relationship Id="rId4" Type="http://schemas.openxmlformats.org/officeDocument/2006/relationships/hyperlink" Target="http://www.amazon.com/Early-Start-Your-Child-Autism/dp/1462503896"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foothillautism.org/"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hyperlink" Target="http://www.helpgroup.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http://www.hanen.org/"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0" y="2130480"/>
            <a:ext cx="9143640" cy="146952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smtClean="0">
                <a:effectLst/>
              </a:rPr>
              <a:t>Autism </a:t>
            </a:r>
            <a:r>
              <a:rPr lang="en-US" dirty="0">
                <a:effectLst/>
              </a:rPr>
              <a:t>Spectrum </a:t>
            </a:r>
            <a:r>
              <a:rPr lang="en-US" dirty="0" smtClean="0">
                <a:effectLst/>
              </a:rPr>
              <a:t>Disorder</a:t>
            </a:r>
            <a:endParaRPr dirty="0">
              <a:effectLst/>
            </a:endParaRPr>
          </a:p>
        </p:txBody>
      </p:sp>
      <p:sp>
        <p:nvSpPr>
          <p:cNvPr id="113" name="TextShape 2"/>
          <p:cNvSpPr txBox="1"/>
          <p:nvPr/>
        </p:nvSpPr>
        <p:spPr>
          <a:xfrm>
            <a:off x="0" y="3886200"/>
            <a:ext cx="9143640" cy="2742840"/>
          </a:xfrm>
          <a:prstGeom prst="rect">
            <a:avLst/>
          </a:prstGeom>
        </p:spPr>
        <p:txBody>
          <a:bodyPr/>
          <a:lstStyle/>
          <a:p>
            <a:pPr algn="ctr">
              <a:lnSpc>
                <a:spcPct val="100000"/>
              </a:lnSpc>
            </a:pPr>
            <a:r>
              <a:rPr lang="en-US" sz="3200" dirty="0">
                <a:solidFill>
                  <a:srgbClr val="8B8B8B"/>
                </a:solidFill>
                <a:latin typeface="Calibri"/>
              </a:rPr>
              <a:t>A Developmental Pediatrician’s Perspective</a:t>
            </a:r>
            <a:endParaRPr dirty="0"/>
          </a:p>
          <a:p>
            <a:pPr algn="ctr">
              <a:lnSpc>
                <a:spcPct val="100000"/>
              </a:lnSpc>
            </a:pPr>
            <a:endParaRPr lang="en-US" dirty="0" smtClean="0"/>
          </a:p>
          <a:p>
            <a:pPr algn="ctr">
              <a:lnSpc>
                <a:spcPct val="100000"/>
              </a:lnSpc>
            </a:pPr>
            <a:r>
              <a:rPr lang="en-US" dirty="0" smtClean="0"/>
              <a:t>HELP Group Summit</a:t>
            </a:r>
          </a:p>
          <a:p>
            <a:pPr algn="ctr">
              <a:lnSpc>
                <a:spcPct val="100000"/>
              </a:lnSpc>
            </a:pPr>
            <a:r>
              <a:rPr lang="en-US" dirty="0" smtClean="0"/>
              <a:t>October 2014</a:t>
            </a:r>
            <a:endParaRPr dirty="0"/>
          </a:p>
          <a:p>
            <a:pPr algn="ctr">
              <a:lnSpc>
                <a:spcPct val="100000"/>
              </a:lnSpc>
            </a:pPr>
            <a:endParaRPr dirty="0"/>
          </a:p>
          <a:p>
            <a:pPr algn="ctr">
              <a:lnSpc>
                <a:spcPct val="100000"/>
              </a:lnSpc>
            </a:pPr>
            <a:endParaRPr dirty="0"/>
          </a:p>
          <a:p>
            <a:pPr algn="ctr">
              <a:lnSpc>
                <a:spcPct val="100000"/>
              </a:lnSpc>
            </a:pPr>
            <a:endParaRPr dirty="0"/>
          </a:p>
        </p:txBody>
      </p:sp>
      <p:pic>
        <p:nvPicPr>
          <p:cNvPr id="114" name="Picture 113"/>
          <p:cNvPicPr/>
          <p:nvPr/>
        </p:nvPicPr>
        <p:blipFill>
          <a:blip r:embed="rId3"/>
          <a:stretch>
            <a:fillRect/>
          </a:stretch>
        </p:blipFill>
        <p:spPr>
          <a:xfrm>
            <a:off x="2286000" y="5321520"/>
            <a:ext cx="4735800" cy="130752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274680"/>
            <a:ext cx="8229240" cy="4525560"/>
          </a:xfrm>
          <a:prstGeom prst="rect">
            <a:avLst/>
          </a:prstGeom>
        </p:spPr>
        <p:txBody>
          <a:bodyPr/>
          <a:lstStyle/>
          <a:p>
            <a:pPr>
              <a:lnSpc>
                <a:spcPct val="100000"/>
              </a:lnSpc>
            </a:pPr>
            <a:r>
              <a:rPr lang="en-US" sz="3200" dirty="0">
                <a:solidFill>
                  <a:srgbClr val="000000"/>
                </a:solidFill>
                <a:latin typeface="Calibri"/>
              </a:rPr>
              <a:t>“It’s easy to notice things babies do that are </a:t>
            </a:r>
            <a:r>
              <a:rPr lang="en-US" sz="3200" dirty="0" smtClean="0">
                <a:solidFill>
                  <a:srgbClr val="000000"/>
                </a:solidFill>
                <a:latin typeface="Calibri"/>
              </a:rPr>
              <a:t>      unusual</a:t>
            </a:r>
            <a:r>
              <a:rPr lang="en-US" sz="3200" dirty="0">
                <a:solidFill>
                  <a:srgbClr val="000000"/>
                </a:solidFill>
                <a:latin typeface="Calibri"/>
              </a:rPr>
              <a:t>. It’s harder to notice things that are missing.” </a:t>
            </a:r>
            <a:endParaRPr dirty="0"/>
          </a:p>
          <a:p>
            <a:pPr>
              <a:lnSpc>
                <a:spcPct val="100000"/>
              </a:lnSpc>
            </a:pPr>
            <a:r>
              <a:rPr lang="en-US" sz="3200" dirty="0">
                <a:solidFill>
                  <a:srgbClr val="000000"/>
                </a:solidFill>
                <a:latin typeface="Calibri"/>
              </a:rPr>
              <a:t>-Dr. Lauren Turner-Brown</a:t>
            </a:r>
            <a:endParaRPr dirty="0"/>
          </a:p>
        </p:txBody>
      </p:sp>
      <p:pic>
        <p:nvPicPr>
          <p:cNvPr id="167" name="Picture 166"/>
          <p:cNvPicPr/>
          <p:nvPr/>
        </p:nvPicPr>
        <p:blipFill>
          <a:blip r:embed="rId3"/>
          <a:stretch>
            <a:fillRect/>
          </a:stretch>
        </p:blipFill>
        <p:spPr>
          <a:xfrm>
            <a:off x="2926080" y="3108960"/>
            <a:ext cx="3931920" cy="2949120"/>
          </a:xfrm>
          <a:prstGeom prst="rect">
            <a:avLst/>
          </a:prstGeom>
          <a:ln>
            <a:solidFill>
              <a:schemeClr val="tx1"/>
            </a:solidFill>
          </a:ln>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E5CA"/>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28" name="TextShape 1"/>
          <p:cNvSpPr txBox="1"/>
          <p:nvPr/>
        </p:nvSpPr>
        <p:spPr>
          <a:xfrm>
            <a:off x="0" y="274680"/>
            <a:ext cx="914400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endParaRPr lang="en-US" dirty="0" smtClean="0">
              <a:effectLst/>
            </a:endParaRPr>
          </a:p>
          <a:p>
            <a:endParaRPr lang="en-US" dirty="0">
              <a:effectLst/>
            </a:endParaRPr>
          </a:p>
          <a:p>
            <a:endParaRPr lang="en-US" dirty="0" smtClean="0">
              <a:effectLst/>
            </a:endParaRPr>
          </a:p>
          <a:p>
            <a:endParaRPr lang="en-US" dirty="0">
              <a:effectLst/>
            </a:endParaRPr>
          </a:p>
          <a:p>
            <a:r>
              <a:rPr lang="en-US" dirty="0" smtClean="0">
                <a:effectLst/>
              </a:rPr>
              <a:t>Early </a:t>
            </a:r>
            <a:r>
              <a:rPr lang="en-US" dirty="0">
                <a:effectLst/>
              </a:rPr>
              <a:t>intervention yields better outcome.</a:t>
            </a:r>
            <a:endParaRPr dirty="0">
              <a:effectLst/>
            </a:endParaRPr>
          </a:p>
        </p:txBody>
      </p:sp>
      <p:sp>
        <p:nvSpPr>
          <p:cNvPr id="129" name="TextShape 2"/>
          <p:cNvSpPr txBox="1"/>
          <p:nvPr/>
        </p:nvSpPr>
        <p:spPr>
          <a:xfrm>
            <a:off x="457200" y="1600200"/>
            <a:ext cx="8229240" cy="4525560"/>
          </a:xfrm>
          <a:prstGeom prst="rect">
            <a:avLst/>
          </a:prstGeom>
        </p:spPr>
        <p:txBody>
          <a:bodyPr/>
          <a:lstStyle/>
          <a:p>
            <a:pPr>
              <a:lnSpc>
                <a:spcPct val="100000"/>
              </a:lnSpc>
              <a:buFont typeface="Arial"/>
              <a:buChar char="•"/>
            </a:pPr>
            <a:endParaRPr dirty="0"/>
          </a:p>
          <a:p>
            <a:pPr>
              <a:lnSpc>
                <a:spcPct val="100000"/>
              </a:lnSpc>
            </a:pPr>
            <a:endParaRPr dirty="0"/>
          </a:p>
          <a:p>
            <a:pPr>
              <a:lnSpc>
                <a:spcPct val="100000"/>
              </a:lnSpc>
            </a:pPr>
            <a:endParaRPr dirty="0"/>
          </a:p>
        </p:txBody>
      </p:sp>
      <p:sp>
        <p:nvSpPr>
          <p:cNvPr id="3" name="Text Placeholder 2"/>
          <p:cNvSpPr>
            <a:spLocks noGrp="1"/>
          </p:cNvSpPr>
          <p:nvPr>
            <p:ph type="body" idx="4294967295"/>
          </p:nvPr>
        </p:nvSpPr>
        <p:spPr>
          <a:xfrm>
            <a:off x="0" y="1600200"/>
            <a:ext cx="8229600" cy="4525963"/>
          </a:xfrm>
        </p:spPr>
        <p:txBody>
          <a:bodyPr/>
          <a:lstStyle/>
          <a:p>
            <a:endParaRPr lang="en-US" dirty="0" smtClean="0"/>
          </a:p>
          <a:p>
            <a:r>
              <a:rPr lang="en-US" sz="3600" dirty="0" smtClean="0"/>
              <a:t>	</a:t>
            </a:r>
          </a:p>
          <a:p>
            <a:endParaRPr lang="en-US" sz="3600" dirty="0"/>
          </a:p>
          <a:p>
            <a:r>
              <a:rPr lang="en-US" sz="3600" dirty="0" smtClean="0"/>
              <a:t>	Can early intervention PREVENT             		the development of autism?</a:t>
            </a:r>
          </a:p>
          <a:p>
            <a:r>
              <a:rPr lang="en-US" sz="3600" dirty="0" smtClean="0"/>
              <a:t>			</a:t>
            </a:r>
            <a:r>
              <a:rPr lang="en-US" sz="2000" dirty="0" smtClean="0"/>
              <a:t>G. Dawson  Dev Psychopathol 2008 Summer</a:t>
            </a:r>
            <a:endParaRPr lang="en-US" sz="3600" dirty="0"/>
          </a:p>
          <a:p>
            <a:r>
              <a:rPr lang="en-US" sz="3600" dirty="0" smtClean="0"/>
              <a:t>					</a:t>
            </a:r>
            <a:r>
              <a:rPr lang="en-US" sz="2000" dirty="0" smtClean="0"/>
              <a:t>vol. 20 (3): 775 - 803</a:t>
            </a:r>
            <a:endParaRPr lang="en-US" sz="36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200" dirty="0" smtClean="0"/>
              <a:t>INFANT START</a:t>
            </a:r>
            <a:endParaRPr lang="en-US" sz="3200" dirty="0"/>
          </a:p>
        </p:txBody>
      </p:sp>
      <p:sp>
        <p:nvSpPr>
          <p:cNvPr id="6" name="Text Placeholder 5"/>
          <p:cNvSpPr>
            <a:spLocks noGrp="1"/>
          </p:cNvSpPr>
          <p:nvPr>
            <p:ph type="body"/>
          </p:nvPr>
        </p:nvSpPr>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SMALL STUDY</a:t>
            </a:r>
          </a:p>
          <a:p>
            <a:pPr marL="285750" lvl="3" indent="-285750">
              <a:buFont typeface="Arial" panose="020B0604020202020204" pitchFamily="34" charset="0"/>
              <a:buChar char="•"/>
            </a:pPr>
            <a:r>
              <a:rPr lang="en-US" dirty="0" smtClean="0"/>
              <a:t>LOOKED AT INFANTS 7 – 15 MONTHS WHO HAD WARNING SIGNS OF </a:t>
            </a:r>
          </a:p>
          <a:p>
            <a:pPr marL="285750" lvl="2" indent="-285750">
              <a:buFont typeface="Arial" panose="020B0604020202020204" pitchFamily="34" charset="0"/>
              <a:buChar char="•"/>
            </a:pPr>
            <a:r>
              <a:rPr lang="en-US" dirty="0" smtClean="0"/>
              <a:t>AUTISM… ABNORMAL FIXATIONS OR REPETITIVE MOVEMENTS</a:t>
            </a:r>
          </a:p>
          <a:p>
            <a:pPr marL="285750" lvl="2" indent="-285750">
              <a:buFont typeface="Arial" panose="020B0604020202020204" pitchFamily="34" charset="0"/>
              <a:buChar char="•"/>
            </a:pPr>
            <a:r>
              <a:rPr lang="en-US" dirty="0" smtClean="0"/>
              <a:t>BEGAN A PARENT DRIVEN INTERVENTION</a:t>
            </a:r>
          </a:p>
          <a:p>
            <a:pPr marL="285750" lvl="3" indent="-285750">
              <a:buFont typeface="Arial" panose="020B0604020202020204" pitchFamily="34" charset="0"/>
              <a:buChar char="•"/>
            </a:pPr>
            <a:r>
              <a:rPr lang="en-US" dirty="0" smtClean="0"/>
              <a:t>12 WEEKS OF PARENT TRAINING WITH A SUBSEQUENT PERIOD OF </a:t>
            </a:r>
          </a:p>
          <a:p>
            <a:pPr marL="285750" lvl="3" indent="-285750">
              <a:buFont typeface="Arial" panose="020B0604020202020204" pitchFamily="34" charset="0"/>
              <a:buChar char="•"/>
            </a:pPr>
            <a:r>
              <a:rPr lang="en-US" dirty="0" smtClean="0"/>
              <a:t>MONITORING OF PARENT PROFICIENCY</a:t>
            </a:r>
          </a:p>
          <a:p>
            <a:pPr marL="285750" lvl="3" indent="-285750">
              <a:buFont typeface="Arial" panose="020B0604020202020204" pitchFamily="34" charset="0"/>
              <a:buChar char="•"/>
            </a:pPr>
            <a:endParaRPr lang="en-US" dirty="0"/>
          </a:p>
          <a:p>
            <a:pPr marL="285750" lvl="8" indent="-285750">
              <a:buFont typeface="Arial" panose="020B0604020202020204" pitchFamily="34" charset="0"/>
              <a:buChar char="•"/>
            </a:pPr>
            <a:r>
              <a:rPr lang="en-US" dirty="0" smtClean="0"/>
              <a:t>DRAW INFANT ATTENTION TO FACE</a:t>
            </a:r>
          </a:p>
          <a:p>
            <a:pPr marL="285750" lvl="8" indent="-285750">
              <a:buFont typeface="Arial" panose="020B0604020202020204" pitchFamily="34" charset="0"/>
              <a:buChar char="•"/>
            </a:pPr>
            <a:r>
              <a:rPr lang="en-US" dirty="0" smtClean="0"/>
              <a:t>PARENT IMITATION OF THE INFANT</a:t>
            </a:r>
          </a:p>
          <a:p>
            <a:pPr marL="285750" lvl="8" indent="-285750">
              <a:buFont typeface="Arial" panose="020B0604020202020204" pitchFamily="34" charset="0"/>
              <a:buChar char="•"/>
            </a:pPr>
            <a:r>
              <a:rPr lang="en-US" dirty="0" smtClean="0"/>
              <a:t>USE OF TOYS TO PROMOTE ATTENTION</a:t>
            </a:r>
          </a:p>
          <a:p>
            <a:pPr marL="285750" lvl="8" indent="-285750">
              <a:buFont typeface="Arial" panose="020B0604020202020204" pitchFamily="34" charset="0"/>
              <a:buChar char="•"/>
            </a:pPr>
            <a:r>
              <a:rPr lang="en-US" dirty="0" smtClean="0"/>
              <a:t>ENJOYABLE ACTIVITIES THAT PROMOTE THE PARENT INFANT </a:t>
            </a:r>
          </a:p>
          <a:p>
            <a:pPr marL="285750" lvl="8" indent="-285750">
              <a:buFont typeface="Arial" panose="020B0604020202020204" pitchFamily="34" charset="0"/>
              <a:buChar char="•"/>
            </a:pPr>
            <a:r>
              <a:rPr lang="en-US" dirty="0" smtClean="0"/>
              <a:t>INTERACTION</a:t>
            </a:r>
            <a:endParaRPr lang="en-US" dirty="0"/>
          </a:p>
        </p:txBody>
      </p:sp>
    </p:spTree>
    <p:extLst>
      <p:ext uri="{BB962C8B-B14F-4D97-AF65-F5344CB8AC3E}">
        <p14:creationId xmlns:p14="http://schemas.microsoft.com/office/powerpoint/2010/main" val="106268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p:nvPr>
        </p:nvSpPr>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NEUROTYPICAL CHILDREN UNDERGO RAPID GROWTH IN THEIR </a:t>
            </a:r>
          </a:p>
          <a:p>
            <a:pPr lvl="4"/>
            <a:r>
              <a:rPr lang="en-US" dirty="0" smtClean="0"/>
              <a:t>	AND EMOTIONAL DEVELOPMENT BETWEEN THE AGES </a:t>
            </a:r>
          </a:p>
          <a:p>
            <a:pPr lvl="4"/>
            <a:r>
              <a:rPr lang="en-US" dirty="0"/>
              <a:t>	</a:t>
            </a:r>
            <a:r>
              <a:rPr lang="en-US" dirty="0" smtClean="0"/>
              <a:t>OF 12 -24 MO</a:t>
            </a:r>
          </a:p>
          <a:p>
            <a:pPr marL="285750" lvl="4" indent="-285750">
              <a:buFont typeface="Arial" panose="020B0604020202020204" pitchFamily="34" charset="0"/>
              <a:buChar char="•"/>
            </a:pPr>
            <a:endParaRPr lang="en-US" dirty="0"/>
          </a:p>
          <a:p>
            <a:pPr marL="285750" lvl="4" indent="-285750">
              <a:buFont typeface="Arial" panose="020B0604020202020204" pitchFamily="34" charset="0"/>
              <a:buChar char="•"/>
            </a:pPr>
            <a:r>
              <a:rPr lang="en-US" dirty="0" smtClean="0"/>
              <a:t>INTERVENTION TAKES ADVANTAGE OF NEUROPLASTICITY</a:t>
            </a:r>
          </a:p>
          <a:p>
            <a:pPr marL="285750" lvl="4" indent="-285750">
              <a:buFont typeface="Arial" panose="020B0604020202020204" pitchFamily="34" charset="0"/>
              <a:buChar char="•"/>
            </a:pPr>
            <a:endParaRPr lang="en-US" dirty="0"/>
          </a:p>
          <a:p>
            <a:pPr marL="285750" lvl="4" indent="-285750">
              <a:buFont typeface="Arial" panose="020B0604020202020204" pitchFamily="34" charset="0"/>
              <a:buChar char="•"/>
            </a:pPr>
            <a:r>
              <a:rPr lang="en-US" dirty="0" smtClean="0"/>
              <a:t>THE ENVIRONMENT IMPACTS THE DEVELOPMENT OF SOCIAL AND </a:t>
            </a:r>
          </a:p>
          <a:p>
            <a:pPr marL="285750" lvl="8" indent="-285750">
              <a:buFont typeface="Arial" panose="020B0604020202020204" pitchFamily="34" charset="0"/>
              <a:buChar char="•"/>
            </a:pPr>
            <a:r>
              <a:rPr lang="en-US" dirty="0"/>
              <a:t> </a:t>
            </a:r>
            <a:r>
              <a:rPr lang="en-US" dirty="0" smtClean="0"/>
              <a:t>         LANGUAGE BRAIN CIRCUITRY</a:t>
            </a:r>
          </a:p>
          <a:p>
            <a:pPr marL="285750" lvl="4" indent="-285750">
              <a:buFont typeface="Arial" panose="020B0604020202020204" pitchFamily="34" charset="0"/>
              <a:buChar char="•"/>
            </a:pPr>
            <a:endParaRPr lang="en-US" dirty="0"/>
          </a:p>
          <a:p>
            <a:pPr marL="285750" lvl="4" indent="-285750">
              <a:buFont typeface="Arial" panose="020B0604020202020204" pitchFamily="34" charset="0"/>
              <a:buChar char="•"/>
            </a:pPr>
            <a:endParaRPr lang="en-US" dirty="0" smtClean="0"/>
          </a:p>
          <a:p>
            <a:pPr marL="285750" lvl="8" indent="-285750" algn="ctr">
              <a:buFont typeface="Arial" panose="020B0604020202020204" pitchFamily="34" charset="0"/>
              <a:buChar char="•"/>
            </a:pPr>
            <a:r>
              <a:rPr lang="en-US" sz="1400" dirty="0" smtClean="0"/>
              <a:t>A. Beaudoin, et al. </a:t>
            </a:r>
          </a:p>
          <a:p>
            <a:pPr marL="285750" lvl="8" indent="-285750" algn="ctr">
              <a:buFont typeface="Arial" panose="020B0604020202020204" pitchFamily="34" charset="0"/>
              <a:buChar char="•"/>
            </a:pPr>
            <a:r>
              <a:rPr lang="en-US" sz="1400" dirty="0" smtClean="0"/>
              <a:t>Autism Research and Treatment</a:t>
            </a:r>
          </a:p>
          <a:p>
            <a:pPr marL="285750" lvl="8" indent="-285750" algn="ctr">
              <a:buFont typeface="Arial" panose="020B0604020202020204" pitchFamily="34" charset="0"/>
              <a:buChar char="•"/>
            </a:pPr>
            <a:r>
              <a:rPr lang="en-US" sz="1400" dirty="0" smtClean="0"/>
              <a:t>May 2014</a:t>
            </a:r>
            <a:endParaRPr lang="en-US" sz="1400" dirty="0"/>
          </a:p>
        </p:txBody>
      </p:sp>
      <p:sp>
        <p:nvSpPr>
          <p:cNvPr id="4" name="Title 3"/>
          <p:cNvSpPr>
            <a:spLocks noGrp="1"/>
          </p:cNvSpPr>
          <p:nvPr>
            <p:ph type="title"/>
          </p:nvPr>
        </p:nvSpPr>
        <p:spPr>
          <a:xfrm>
            <a:off x="457200" y="274680"/>
            <a:ext cx="8229240" cy="1143000"/>
          </a:xfrm>
        </p:spPr>
        <p:txBody>
          <a:bodyPr/>
          <a:lstStyle/>
          <a:p>
            <a:pPr algn="ctr"/>
            <a:r>
              <a:rPr lang="en-US" sz="2000" dirty="0" smtClean="0"/>
              <a:t>EXPERIENCE INFLUENCES BRAIN STRUCTURE </a:t>
            </a:r>
            <a:br>
              <a:rPr lang="en-US" sz="2000" dirty="0" smtClean="0"/>
            </a:br>
            <a:r>
              <a:rPr lang="en-US" sz="2000" dirty="0" smtClean="0"/>
              <a:t>AND FUNCTION IN YOUNG CHILDREN</a:t>
            </a:r>
            <a:endParaRPr lang="en-US" sz="2000" dirty="0"/>
          </a:p>
        </p:txBody>
      </p:sp>
    </p:spTree>
    <p:extLst>
      <p:ext uri="{BB962C8B-B14F-4D97-AF65-F5344CB8AC3E}">
        <p14:creationId xmlns:p14="http://schemas.microsoft.com/office/powerpoint/2010/main" val="142172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p:nvPr>
        </p:nvSpPr>
        <p:spPr/>
        <p:txBody>
          <a:bodyPr/>
          <a:lstStyle/>
          <a:p>
            <a:r>
              <a:rPr lang="en-US" dirty="0" smtClean="0"/>
              <a:t>A VARIETY OF MODELS ARE CURRENTLY IN USE AND REPORTING </a:t>
            </a:r>
          </a:p>
          <a:p>
            <a:r>
              <a:rPr lang="en-US" dirty="0"/>
              <a:t>	</a:t>
            </a:r>
            <a:r>
              <a:rPr lang="en-US" dirty="0" smtClean="0"/>
              <a:t>OUTCOME DATA:</a:t>
            </a:r>
          </a:p>
          <a:p>
            <a:pPr marL="285750" indent="-285750">
              <a:buFont typeface="Arial" panose="020B0604020202020204" pitchFamily="34" charset="0"/>
              <a:buChar char="•"/>
            </a:pPr>
            <a:r>
              <a:rPr lang="en-US" dirty="0"/>
              <a:t> </a:t>
            </a:r>
            <a:r>
              <a:rPr lang="en-US" dirty="0" smtClean="0"/>
              <a:t>                          DIDACTIC</a:t>
            </a:r>
          </a:p>
          <a:p>
            <a:pPr marL="285750" lvl="4" indent="-285750">
              <a:buFont typeface="Arial" panose="020B0604020202020204" pitchFamily="34" charset="0"/>
              <a:buChar char="•"/>
            </a:pPr>
            <a:r>
              <a:rPr lang="en-US" dirty="0"/>
              <a:t> </a:t>
            </a:r>
            <a:r>
              <a:rPr lang="en-US" dirty="0" smtClean="0"/>
              <a:t>                          VIDEOS</a:t>
            </a:r>
          </a:p>
          <a:p>
            <a:pPr marL="285750" lvl="4" indent="-285750">
              <a:buFont typeface="Arial" panose="020B0604020202020204" pitchFamily="34" charset="0"/>
              <a:buChar char="•"/>
            </a:pPr>
            <a:r>
              <a:rPr lang="en-US" dirty="0"/>
              <a:t> </a:t>
            </a:r>
            <a:r>
              <a:rPr lang="en-US" dirty="0" smtClean="0"/>
              <a:t>                          MODELING</a:t>
            </a:r>
          </a:p>
          <a:p>
            <a:pPr marL="285750" lvl="5" indent="-285750">
              <a:buFont typeface="Arial" panose="020B0604020202020204" pitchFamily="34" charset="0"/>
              <a:buChar char="•"/>
            </a:pPr>
            <a:r>
              <a:rPr lang="en-US" dirty="0"/>
              <a:t> </a:t>
            </a:r>
            <a:r>
              <a:rPr lang="en-US" dirty="0" smtClean="0"/>
              <a:t>                          GUIDED PARENT PRACTICE</a:t>
            </a:r>
          </a:p>
          <a:p>
            <a:pPr marL="285750" lvl="7" indent="-285750">
              <a:buFont typeface="Arial" panose="020B0604020202020204" pitchFamily="34" charset="0"/>
              <a:buChar char="•"/>
            </a:pPr>
            <a:r>
              <a:rPr lang="en-US" dirty="0"/>
              <a:t> </a:t>
            </a:r>
            <a:r>
              <a:rPr lang="en-US" dirty="0" smtClean="0"/>
              <a:t>                          WRITTEN MATERIALS</a:t>
            </a:r>
          </a:p>
          <a:p>
            <a:pPr marL="285750" lvl="7" indent="-285750">
              <a:buFont typeface="Arial" panose="020B0604020202020204" pitchFamily="34" charset="0"/>
              <a:buChar char="•"/>
            </a:pPr>
            <a:endParaRPr lang="en-US" dirty="0"/>
          </a:p>
          <a:p>
            <a:pPr marL="285750" lvl="7" indent="-285750">
              <a:buFont typeface="Arial" panose="020B0604020202020204" pitchFamily="34" charset="0"/>
              <a:buChar char="•"/>
            </a:pPr>
            <a:r>
              <a:rPr lang="en-US" dirty="0" smtClean="0"/>
              <a:t>HIGH LEVELS OF PARENT SATISFACTION</a:t>
            </a:r>
          </a:p>
          <a:p>
            <a:pPr marL="285750" lvl="7" indent="-285750">
              <a:buFont typeface="Arial" panose="020B0604020202020204" pitchFamily="34" charset="0"/>
              <a:buChar char="•"/>
            </a:pPr>
            <a:r>
              <a:rPr lang="en-US" dirty="0" smtClean="0"/>
              <a:t>IMPROVED PARENT ATTITUDES AND SKILLS</a:t>
            </a:r>
          </a:p>
          <a:p>
            <a:pPr marL="285750" lvl="7" indent="-285750">
              <a:buFont typeface="Arial" panose="020B0604020202020204" pitchFamily="34" charset="0"/>
              <a:buChar char="•"/>
            </a:pPr>
            <a:r>
              <a:rPr lang="en-US" dirty="0" smtClean="0"/>
              <a:t>HIGH LEVEL OF FIDELITY OF STRATEGY IMPLEMENTATION</a:t>
            </a:r>
          </a:p>
          <a:p>
            <a:pPr marL="285750" lvl="7" indent="-285750">
              <a:buFont typeface="Arial" panose="020B0604020202020204" pitchFamily="34" charset="0"/>
              <a:buChar char="•"/>
            </a:pPr>
            <a:endParaRPr lang="en-US" dirty="0"/>
          </a:p>
          <a:p>
            <a:pPr marL="285750" lvl="7" indent="-285750">
              <a:buFont typeface="Arial" panose="020B0604020202020204" pitchFamily="34" charset="0"/>
              <a:buChar char="•"/>
            </a:pPr>
            <a:r>
              <a:rPr lang="en-US" dirty="0" smtClean="0"/>
              <a:t>STRONG AND SIGNIFICANT CHANGES IN PATTERN OF PARENT-CHILD</a:t>
            </a:r>
          </a:p>
          <a:p>
            <a:pPr marL="285750" lvl="8" indent="-285750">
              <a:buFont typeface="Arial" panose="020B0604020202020204" pitchFamily="34" charset="0"/>
              <a:buChar char="•"/>
            </a:pPr>
            <a:r>
              <a:rPr lang="en-US" dirty="0"/>
              <a:t> </a:t>
            </a:r>
            <a:r>
              <a:rPr lang="en-US" dirty="0" smtClean="0"/>
              <a:t>      INTERACTION</a:t>
            </a:r>
          </a:p>
          <a:p>
            <a:r>
              <a:rPr lang="en-US" dirty="0"/>
              <a:t>	</a:t>
            </a:r>
            <a:r>
              <a:rPr lang="en-US" dirty="0" smtClean="0"/>
              <a:t>				</a:t>
            </a:r>
            <a:r>
              <a:rPr lang="en-US" sz="1200" dirty="0" smtClean="0"/>
              <a:t>THE COCHRAN COLLABORATIVE</a:t>
            </a:r>
          </a:p>
          <a:p>
            <a:r>
              <a:rPr lang="en-US" sz="1200" dirty="0"/>
              <a:t>	</a:t>
            </a:r>
            <a:r>
              <a:rPr lang="en-US" sz="1200" dirty="0" smtClean="0"/>
              <a:t>				IP Oono, et al   </a:t>
            </a:r>
          </a:p>
          <a:p>
            <a:r>
              <a:rPr lang="en-US" sz="1200" dirty="0"/>
              <a:t>	</a:t>
            </a:r>
            <a:r>
              <a:rPr lang="en-US" sz="1200" dirty="0" smtClean="0"/>
              <a:t>				2013   Issue 4</a:t>
            </a:r>
            <a:endParaRPr lang="en-US" dirty="0"/>
          </a:p>
        </p:txBody>
      </p:sp>
      <p:sp>
        <p:nvSpPr>
          <p:cNvPr id="4" name="Title 3"/>
          <p:cNvSpPr>
            <a:spLocks noGrp="1"/>
          </p:cNvSpPr>
          <p:nvPr>
            <p:ph type="title"/>
          </p:nvPr>
        </p:nvSpPr>
        <p:spPr/>
        <p:txBody>
          <a:bodyPr/>
          <a:lstStyle/>
          <a:p>
            <a:r>
              <a:rPr lang="en-US" dirty="0" smtClean="0"/>
              <a:t>RESEARCH ON PARENT TRAINING PROGRAMS FOR TODDLERS WITH ASD</a:t>
            </a:r>
            <a:endParaRPr lang="en-US" dirty="0"/>
          </a:p>
        </p:txBody>
      </p:sp>
    </p:spTree>
    <p:extLst>
      <p:ext uri="{BB962C8B-B14F-4D97-AF65-F5344CB8AC3E}">
        <p14:creationId xmlns:p14="http://schemas.microsoft.com/office/powerpoint/2010/main" val="191329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457200" y="1600200"/>
            <a:ext cx="8229240" cy="4525560"/>
          </a:xfrm>
          <a:prstGeom prst="rect">
            <a:avLst/>
          </a:prstGeom>
        </p:spPr>
        <p:txBody>
          <a:bodyPr/>
          <a:lstStyle/>
          <a:p>
            <a:pPr>
              <a:lnSpc>
                <a:spcPct val="100000"/>
              </a:lnSpc>
            </a:pPr>
            <a:r>
              <a:rPr lang="en-US" sz="4000" dirty="0">
                <a:solidFill>
                  <a:srgbClr val="000000"/>
                </a:solidFill>
                <a:latin typeface="Calibri"/>
              </a:rPr>
              <a:t>“Knowledge is the antidote to fear.”</a:t>
            </a:r>
            <a:endParaRPr dirty="0"/>
          </a:p>
          <a:p>
            <a:pPr>
              <a:lnSpc>
                <a:spcPct val="100000"/>
              </a:lnSpc>
            </a:pPr>
            <a:r>
              <a:rPr lang="en-US" dirty="0">
                <a:solidFill>
                  <a:srgbClr val="000000"/>
                </a:solidFill>
                <a:latin typeface="Calibri"/>
              </a:rPr>
              <a:t>-Ralph Waldo Emerson, Essayist, lecturer, poet</a:t>
            </a:r>
            <a:endParaRPr dirty="0"/>
          </a:p>
        </p:txBody>
      </p:sp>
      <p:pic>
        <p:nvPicPr>
          <p:cNvPr id="159" name="Picture 2"/>
          <p:cNvPicPr/>
          <p:nvPr/>
        </p:nvPicPr>
        <p:blipFill>
          <a:blip r:embed="rId3"/>
          <a:stretch>
            <a:fillRect/>
          </a:stretch>
        </p:blipFill>
        <p:spPr>
          <a:xfrm>
            <a:off x="5486040" y="2476440"/>
            <a:ext cx="2603880" cy="375264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457200" y="2514600"/>
            <a:ext cx="822924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a:effectLst/>
              </a:rPr>
              <a:t>Is there a Downside to Early Diagnosis?</a:t>
            </a:r>
            <a:endParaRPr dirty="0">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457200" y="1600200"/>
            <a:ext cx="8229240" cy="4525560"/>
          </a:xfrm>
          <a:prstGeom prst="rect">
            <a:avLst/>
          </a:prstGeom>
        </p:spPr>
        <p:txBody>
          <a:bodyPr/>
          <a:lstStyle/>
          <a:p>
            <a:pPr>
              <a:lnSpc>
                <a:spcPct val="100000"/>
              </a:lnSpc>
            </a:pPr>
            <a:r>
              <a:rPr lang="en-US" sz="4000" dirty="0">
                <a:solidFill>
                  <a:srgbClr val="000000"/>
                </a:solidFill>
                <a:latin typeface="Calibri"/>
              </a:rPr>
              <a:t>“Named must your fear be before banish it you can.”</a:t>
            </a:r>
            <a:endParaRPr dirty="0"/>
          </a:p>
          <a:p>
            <a:pPr>
              <a:lnSpc>
                <a:spcPct val="100000"/>
              </a:lnSpc>
            </a:pPr>
            <a:r>
              <a:rPr lang="en-US" sz="2600" dirty="0">
                <a:solidFill>
                  <a:srgbClr val="000000"/>
                </a:solidFill>
                <a:latin typeface="Calibri"/>
              </a:rPr>
              <a:t>Yoda, Jedi Master</a:t>
            </a:r>
            <a:endParaRPr dirty="0"/>
          </a:p>
          <a:p>
            <a:pPr>
              <a:lnSpc>
                <a:spcPct val="100000"/>
              </a:lnSpc>
            </a:pPr>
            <a:r>
              <a:rPr lang="en-US" sz="2000" dirty="0">
                <a:solidFill>
                  <a:srgbClr val="000000"/>
                </a:solidFill>
                <a:latin typeface="Calibri"/>
              </a:rPr>
              <a:t>Star Wars: The Empire Strikes Back</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pic>
        <p:nvPicPr>
          <p:cNvPr id="161" name="Picture 2"/>
          <p:cNvPicPr/>
          <p:nvPr/>
        </p:nvPicPr>
        <p:blipFill>
          <a:blip r:embed="rId3"/>
          <a:stretch>
            <a:fillRect/>
          </a:stretch>
        </p:blipFill>
        <p:spPr>
          <a:xfrm>
            <a:off x="4981680" y="2895480"/>
            <a:ext cx="3409560" cy="224748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E5CA"/>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31" name="TextShape 1"/>
          <p:cNvSpPr txBox="1"/>
          <p:nvPr/>
        </p:nvSpPr>
        <p:spPr>
          <a:xfrm>
            <a:off x="457200" y="274680"/>
            <a:ext cx="822924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a:effectLst/>
              </a:rPr>
              <a:t>Who Notices First?</a:t>
            </a:r>
            <a:endParaRPr dirty="0">
              <a:effectLst/>
            </a:endParaRPr>
          </a:p>
        </p:txBody>
      </p:sp>
      <p:sp>
        <p:nvSpPr>
          <p:cNvPr id="132"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dirty="0">
                <a:solidFill>
                  <a:srgbClr val="000000"/>
                </a:solidFill>
                <a:latin typeface="Calibri"/>
              </a:rPr>
              <a:t>Parents</a:t>
            </a:r>
            <a:endParaRPr dirty="0"/>
          </a:p>
          <a:p>
            <a:pPr>
              <a:lnSpc>
                <a:spcPct val="100000"/>
              </a:lnSpc>
              <a:buFont typeface="Arial"/>
              <a:buChar char="•"/>
            </a:pPr>
            <a:r>
              <a:rPr lang="en-US" sz="3200" dirty="0">
                <a:solidFill>
                  <a:srgbClr val="000000"/>
                </a:solidFill>
                <a:latin typeface="Calibri"/>
              </a:rPr>
              <a:t>Early Childhood Educators</a:t>
            </a:r>
            <a:endParaRPr dirty="0"/>
          </a:p>
          <a:p>
            <a:pPr>
              <a:lnSpc>
                <a:spcPct val="100000"/>
              </a:lnSpc>
              <a:buFont typeface="Arial"/>
              <a:buChar char="•"/>
            </a:pPr>
            <a:r>
              <a:rPr lang="en-US" sz="3200" dirty="0">
                <a:solidFill>
                  <a:srgbClr val="000000"/>
                </a:solidFill>
                <a:latin typeface="Calibri"/>
              </a:rPr>
              <a:t>Speech and Language Therapists</a:t>
            </a:r>
            <a:endParaRPr dirty="0"/>
          </a:p>
          <a:p>
            <a:pPr>
              <a:lnSpc>
                <a:spcPct val="100000"/>
              </a:lnSpc>
              <a:buFont typeface="Arial"/>
              <a:buChar char="•"/>
            </a:pPr>
            <a:r>
              <a:rPr lang="en-US" sz="3200" dirty="0">
                <a:solidFill>
                  <a:srgbClr val="000000"/>
                </a:solidFill>
                <a:latin typeface="Calibri"/>
              </a:rPr>
              <a:t>Pediatricians</a:t>
            </a:r>
            <a:endParaRP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Factors Affecting Age of Recognition of Autism by Parents</a:t>
            </a:r>
            <a:endParaRPr lang="en-US" sz="2400" dirty="0"/>
          </a:p>
        </p:txBody>
      </p:sp>
      <p:sp>
        <p:nvSpPr>
          <p:cNvPr id="3" name="Subtitle 2"/>
          <p:cNvSpPr>
            <a:spLocks noGrp="1"/>
          </p:cNvSpPr>
          <p:nvPr>
            <p:ph type="subTitle"/>
          </p:nvPr>
        </p:nvSpPr>
        <p:spPr>
          <a:xfrm>
            <a:off x="457200" y="274680"/>
            <a:ext cx="8229240" cy="4830720"/>
          </a:xfrm>
        </p:spPr>
        <p:txBody>
          <a:bodyPr/>
          <a:lstStyle/>
          <a:p>
            <a:endParaRPr lang="en-US" dirty="0" smtClean="0"/>
          </a:p>
          <a:p>
            <a:endParaRPr lang="en-US" dirty="0"/>
          </a:p>
          <a:p>
            <a:endParaRPr lang="en-US" dirty="0" smtClean="0"/>
          </a:p>
          <a:p>
            <a:r>
              <a:rPr lang="en-US" dirty="0" smtClean="0"/>
              <a:t>These factors lead to </a:t>
            </a:r>
            <a:r>
              <a:rPr lang="en-US" b="1" dirty="0" smtClean="0"/>
              <a:t>earlier onset of parental concerns</a:t>
            </a:r>
            <a:r>
              <a:rPr lang="en-US" dirty="0" smtClean="0"/>
              <a:t>:</a:t>
            </a:r>
          </a:p>
          <a:p>
            <a:endParaRPr lang="en-US" dirty="0" smtClean="0"/>
          </a:p>
          <a:p>
            <a:r>
              <a:rPr lang="en-US" dirty="0"/>
              <a:t>	</a:t>
            </a:r>
            <a:r>
              <a:rPr lang="en-US" dirty="0" smtClean="0"/>
              <a:t>concurrent presence of mental retardation</a:t>
            </a:r>
          </a:p>
          <a:p>
            <a:endParaRPr lang="en-US" dirty="0" smtClean="0"/>
          </a:p>
          <a:p>
            <a:r>
              <a:rPr lang="en-US" dirty="0"/>
              <a:t>	</a:t>
            </a:r>
            <a:r>
              <a:rPr lang="en-US" dirty="0" smtClean="0"/>
              <a:t>delays in motor milestones</a:t>
            </a:r>
          </a:p>
          <a:p>
            <a:endParaRPr lang="en-US" dirty="0" smtClean="0"/>
          </a:p>
          <a:p>
            <a:r>
              <a:rPr lang="en-US" dirty="0"/>
              <a:t>	</a:t>
            </a:r>
            <a:r>
              <a:rPr lang="en-US" dirty="0" smtClean="0"/>
              <a:t>significant speech delays</a:t>
            </a:r>
          </a:p>
          <a:p>
            <a:endParaRPr lang="en-US" dirty="0" smtClean="0"/>
          </a:p>
          <a:p>
            <a:r>
              <a:rPr lang="en-US" dirty="0"/>
              <a:t>	</a:t>
            </a:r>
            <a:r>
              <a:rPr lang="en-US" dirty="0" smtClean="0"/>
              <a:t>presence of medical problems</a:t>
            </a:r>
          </a:p>
          <a:p>
            <a:endParaRPr lang="en-US" dirty="0" smtClean="0"/>
          </a:p>
          <a:p>
            <a:r>
              <a:rPr lang="en-US" dirty="0"/>
              <a:t>	</a:t>
            </a:r>
            <a:r>
              <a:rPr lang="en-US" dirty="0" smtClean="0"/>
              <a:t>presence of perinatal complications and sensory deficits</a:t>
            </a:r>
          </a:p>
          <a:p>
            <a:endParaRPr lang="en-US" dirty="0" smtClean="0"/>
          </a:p>
          <a:p>
            <a:r>
              <a:rPr lang="en-US" dirty="0"/>
              <a:t>	</a:t>
            </a:r>
            <a:r>
              <a:rPr lang="en-US" dirty="0" smtClean="0"/>
              <a:t>having an older sibling with autism</a:t>
            </a:r>
            <a:endParaRPr lang="en-US" dirty="0"/>
          </a:p>
        </p:txBody>
      </p:sp>
    </p:spTree>
    <p:extLst>
      <p:ext uri="{BB962C8B-B14F-4D97-AF65-F5344CB8AC3E}">
        <p14:creationId xmlns:p14="http://schemas.microsoft.com/office/powerpoint/2010/main" val="2699419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457200" y="274680"/>
            <a:ext cx="822924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a:effectLst/>
              </a:rPr>
              <a:t>Autism</a:t>
            </a:r>
            <a:r>
              <a:rPr lang="en-US" dirty="0"/>
              <a:t> </a:t>
            </a:r>
            <a:r>
              <a:rPr lang="en-US" dirty="0">
                <a:effectLst/>
              </a:rPr>
              <a:t>by the Numbers</a:t>
            </a:r>
            <a:endParaRPr dirty="0">
              <a:effectLst/>
            </a:endParaRPr>
          </a:p>
        </p:txBody>
      </p:sp>
      <p:sp>
        <p:nvSpPr>
          <p:cNvPr id="116" name="TextShape 2"/>
          <p:cNvSpPr txBox="1"/>
          <p:nvPr/>
        </p:nvSpPr>
        <p:spPr>
          <a:xfrm>
            <a:off x="457200" y="1646640"/>
            <a:ext cx="8229240" cy="4525560"/>
          </a:xfrm>
          <a:prstGeom prst="rect">
            <a:avLst/>
          </a:prstGeom>
        </p:spPr>
        <p:txBody>
          <a:bodyPr/>
          <a:lstStyle/>
          <a:p>
            <a:pPr>
              <a:lnSpc>
                <a:spcPct val="100000"/>
              </a:lnSpc>
              <a:buFont typeface="Arial"/>
              <a:buChar char="•"/>
            </a:pPr>
            <a:r>
              <a:rPr lang="en-US" sz="3200" dirty="0" smtClean="0">
                <a:solidFill>
                  <a:srgbClr val="000000"/>
                </a:solidFill>
                <a:latin typeface="Calibri"/>
              </a:rPr>
              <a:t>1:68 </a:t>
            </a:r>
            <a:r>
              <a:rPr lang="en-US" sz="3200" dirty="0">
                <a:solidFill>
                  <a:srgbClr val="000000"/>
                </a:solidFill>
                <a:latin typeface="Calibri"/>
              </a:rPr>
              <a:t>Children have been identified with autism</a:t>
            </a:r>
            <a:r>
              <a:rPr lang="en-US" sz="3200" dirty="0" smtClean="0">
                <a:solidFill>
                  <a:srgbClr val="000000"/>
                </a:solidFill>
                <a:latin typeface="Calibri"/>
              </a:rPr>
              <a:t>.</a:t>
            </a:r>
          </a:p>
          <a:p>
            <a:pPr>
              <a:lnSpc>
                <a:spcPct val="100000"/>
              </a:lnSpc>
            </a:pPr>
            <a:endParaRPr dirty="0"/>
          </a:p>
          <a:p>
            <a:pPr>
              <a:lnSpc>
                <a:spcPct val="100000"/>
              </a:lnSpc>
              <a:buFont typeface="Arial"/>
              <a:buChar char="•"/>
            </a:pPr>
            <a:r>
              <a:rPr lang="en-US" sz="3200" dirty="0">
                <a:solidFill>
                  <a:srgbClr val="000000"/>
                </a:solidFill>
                <a:latin typeface="Calibri"/>
              </a:rPr>
              <a:t>Five times more common in boys</a:t>
            </a:r>
            <a:r>
              <a:rPr lang="en-US" sz="3200" dirty="0" smtClean="0">
                <a:solidFill>
                  <a:srgbClr val="000000"/>
                </a:solidFill>
                <a:latin typeface="Calibri"/>
              </a:rPr>
              <a:t>.</a:t>
            </a:r>
          </a:p>
          <a:p>
            <a:pPr>
              <a:lnSpc>
                <a:spcPct val="100000"/>
              </a:lnSpc>
            </a:pPr>
            <a:endParaRPr dirty="0"/>
          </a:p>
          <a:p>
            <a:pPr>
              <a:lnSpc>
                <a:spcPct val="100000"/>
              </a:lnSpc>
              <a:buFont typeface="Arial"/>
              <a:buChar char="•"/>
            </a:pPr>
            <a:r>
              <a:rPr lang="en-US" sz="3200" dirty="0">
                <a:solidFill>
                  <a:srgbClr val="000000"/>
                </a:solidFill>
                <a:latin typeface="Calibri"/>
              </a:rPr>
              <a:t>Largest increases in Hispanic and </a:t>
            </a:r>
            <a:r>
              <a:rPr lang="en-US" sz="3200" dirty="0" smtClean="0">
                <a:solidFill>
                  <a:srgbClr val="000000"/>
                </a:solidFill>
                <a:latin typeface="Calibri"/>
              </a:rPr>
              <a:t>African-    	American </a:t>
            </a:r>
            <a:r>
              <a:rPr lang="en-US" sz="3200" dirty="0">
                <a:solidFill>
                  <a:srgbClr val="000000"/>
                </a:solidFill>
                <a:latin typeface="Calibri"/>
              </a:rPr>
              <a:t>children</a:t>
            </a:r>
            <a:r>
              <a:rPr lang="en-US" sz="3200" dirty="0" smtClean="0">
                <a:solidFill>
                  <a:srgbClr val="000000"/>
                </a:solidFill>
                <a:latin typeface="Calibri"/>
              </a:rPr>
              <a:t>.</a:t>
            </a:r>
          </a:p>
          <a:p>
            <a:pPr>
              <a:lnSpc>
                <a:spcPct val="100000"/>
              </a:lnSpc>
              <a:buFont typeface="Arial"/>
              <a:buChar char="•"/>
            </a:pPr>
            <a:endParaRPr lang="en-US" sz="3200" dirty="0" smtClean="0">
              <a:solidFill>
                <a:srgbClr val="000000"/>
              </a:solidFill>
              <a:latin typeface="Calibri"/>
            </a:endParaRPr>
          </a:p>
          <a:p>
            <a:pPr>
              <a:lnSpc>
                <a:spcPct val="100000"/>
              </a:lnSpc>
              <a:buFont typeface="Arial"/>
              <a:buChar char="•"/>
            </a:pPr>
            <a:r>
              <a:rPr lang="en-US" sz="3200" dirty="0" smtClean="0">
                <a:solidFill>
                  <a:srgbClr val="000000"/>
                </a:solidFill>
                <a:latin typeface="Calibri"/>
              </a:rPr>
              <a:t>Siblings of children with autism are at higher risk of developing autism</a:t>
            </a:r>
            <a:endParaRPr dirty="0"/>
          </a:p>
          <a:p>
            <a:pPr>
              <a:lnSpc>
                <a:spcPct val="100000"/>
              </a:lnSpc>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E5CA"/>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35" name="TextShape 1"/>
          <p:cNvSpPr txBox="1"/>
          <p:nvPr/>
        </p:nvSpPr>
        <p:spPr>
          <a:xfrm>
            <a:off x="457200" y="274680"/>
            <a:ext cx="822924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smtClean="0">
                <a:effectLst/>
              </a:rPr>
              <a:t>Parents…..</a:t>
            </a:r>
            <a:endParaRPr dirty="0">
              <a:effectLst/>
            </a:endParaRPr>
          </a:p>
        </p:txBody>
      </p:sp>
      <p:sp>
        <p:nvSpPr>
          <p:cNvPr id="136" name="TextShape 2"/>
          <p:cNvSpPr txBox="1"/>
          <p:nvPr/>
        </p:nvSpPr>
        <p:spPr>
          <a:xfrm>
            <a:off x="457200" y="1600200"/>
            <a:ext cx="8229240" cy="4525560"/>
          </a:xfrm>
          <a:prstGeom prst="rect">
            <a:avLst/>
          </a:prstGeom>
        </p:spPr>
        <p:txBody>
          <a:bodyPr/>
          <a:lstStyle/>
          <a:p>
            <a:pPr>
              <a:lnSpc>
                <a:spcPct val="100000"/>
              </a:lnSpc>
              <a:buFont typeface="Arial"/>
              <a:buChar char="•"/>
            </a:pPr>
            <a:endParaRPr lang="en-US" sz="3200" dirty="0" smtClean="0">
              <a:solidFill>
                <a:srgbClr val="000000"/>
              </a:solidFill>
              <a:latin typeface="Calibri"/>
            </a:endParaRPr>
          </a:p>
          <a:p>
            <a:pPr>
              <a:lnSpc>
                <a:spcPct val="100000"/>
              </a:lnSpc>
            </a:pPr>
            <a:r>
              <a:rPr lang="en-US" sz="3200" dirty="0" smtClean="0">
                <a:solidFill>
                  <a:srgbClr val="000000"/>
                </a:solidFill>
                <a:latin typeface="Calibri"/>
              </a:rPr>
              <a:t>Parental Concerns may be vague…</a:t>
            </a:r>
          </a:p>
          <a:p>
            <a:pPr>
              <a:lnSpc>
                <a:spcPct val="100000"/>
              </a:lnSpc>
            </a:pPr>
            <a:endParaRPr lang="en-US" sz="3200" dirty="0">
              <a:solidFill>
                <a:srgbClr val="000000"/>
              </a:solidFill>
              <a:latin typeface="Calibri"/>
            </a:endParaRPr>
          </a:p>
          <a:p>
            <a:pPr>
              <a:lnSpc>
                <a:spcPct val="100000"/>
              </a:lnSpc>
            </a:pPr>
            <a:r>
              <a:rPr lang="en-US" sz="3200" dirty="0" smtClean="0">
                <a:solidFill>
                  <a:srgbClr val="000000"/>
                </a:solidFill>
                <a:latin typeface="Calibri"/>
              </a:rPr>
              <a:t>Parents may have explanations/rationalizations</a:t>
            </a:r>
          </a:p>
          <a:p>
            <a:pPr>
              <a:lnSpc>
                <a:spcPct val="100000"/>
              </a:lnSpc>
            </a:pPr>
            <a:r>
              <a:rPr lang="en-US" sz="3200" dirty="0">
                <a:solidFill>
                  <a:srgbClr val="000000"/>
                </a:solidFill>
                <a:latin typeface="Calibri"/>
              </a:rPr>
              <a:t>	</a:t>
            </a:r>
            <a:r>
              <a:rPr lang="en-US" sz="3200" dirty="0" smtClean="0">
                <a:solidFill>
                  <a:srgbClr val="000000"/>
                </a:solidFill>
                <a:latin typeface="Calibri"/>
              </a:rPr>
              <a:t>for their child’s behavior or deficit…</a:t>
            </a:r>
          </a:p>
          <a:p>
            <a:pPr>
              <a:lnSpc>
                <a:spcPct val="100000"/>
              </a:lnSpc>
            </a:pPr>
            <a:endParaRPr lang="en-US" sz="3200" dirty="0">
              <a:solidFill>
                <a:srgbClr val="000000"/>
              </a:solidFill>
              <a:latin typeface="Calibri"/>
            </a:endParaRPr>
          </a:p>
          <a:p>
            <a:pPr>
              <a:lnSpc>
                <a:spcPct val="100000"/>
              </a:lnSpc>
            </a:pPr>
            <a:r>
              <a:rPr lang="en-US" sz="3200" dirty="0" smtClean="0">
                <a:solidFill>
                  <a:srgbClr val="000000"/>
                </a:solidFill>
                <a:latin typeface="Calibri"/>
              </a:rPr>
              <a:t>Little Einstein/Presidential syndrome…</a:t>
            </a:r>
            <a:endParaRP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p:nvPr>
        </p:nvSpPr>
        <p:spPr>
          <a:xfrm>
            <a:off x="457200" y="3200400"/>
            <a:ext cx="8229240" cy="1143000"/>
          </a:xfrm>
        </p:spPr>
        <p:txBody>
          <a:bodyPr/>
          <a:lstStyle/>
          <a:p>
            <a:r>
              <a:rPr lang="en-US" sz="2000" dirty="0" smtClean="0"/>
              <a:t>National Association For the Education of Young Children (NAEYC)</a:t>
            </a:r>
          </a:p>
          <a:p>
            <a:endParaRPr lang="en-US" sz="2000" dirty="0"/>
          </a:p>
          <a:p>
            <a:pPr marL="342900" indent="-342900">
              <a:buFont typeface="Arial" pitchFamily="34" charset="0"/>
              <a:buChar char="•"/>
            </a:pPr>
            <a:r>
              <a:rPr lang="en-US" sz="2000" dirty="0" smtClean="0"/>
              <a:t>	Review of website</a:t>
            </a:r>
          </a:p>
          <a:p>
            <a:pPr marL="342900" indent="-342900">
              <a:buFont typeface="Arial" pitchFamily="34" charset="0"/>
              <a:buChar char="•"/>
            </a:pPr>
            <a:endParaRPr lang="en-US" sz="2000" dirty="0"/>
          </a:p>
          <a:p>
            <a:pPr marL="342900" lvl="3" indent="-342900">
              <a:buFont typeface="Arial" pitchFamily="34" charset="0"/>
              <a:buChar char="•"/>
            </a:pPr>
            <a:r>
              <a:rPr lang="en-US" sz="2000" dirty="0" smtClean="0"/>
              <a:t>                   NO position statements or policy statements to do with</a:t>
            </a:r>
          </a:p>
          <a:p>
            <a:pPr marL="342900" lvl="6" indent="-342900">
              <a:buFont typeface="Arial" pitchFamily="34" charset="0"/>
              <a:buChar char="•"/>
            </a:pPr>
            <a:r>
              <a:rPr lang="en-US" sz="2000" dirty="0"/>
              <a:t> </a:t>
            </a:r>
            <a:r>
              <a:rPr lang="en-US" sz="2000" dirty="0" smtClean="0"/>
              <a:t>                          identifying or working with young children with</a:t>
            </a:r>
          </a:p>
          <a:p>
            <a:pPr marL="342900" lvl="6" indent="-342900">
              <a:buFont typeface="Arial" pitchFamily="34" charset="0"/>
              <a:buChar char="•"/>
            </a:pPr>
            <a:r>
              <a:rPr lang="en-US" sz="2000" dirty="0"/>
              <a:t> </a:t>
            </a:r>
            <a:r>
              <a:rPr lang="en-US" sz="2000" dirty="0" smtClean="0"/>
              <a:t>                          special needs</a:t>
            </a:r>
          </a:p>
          <a:p>
            <a:pPr marL="342900" lvl="7" indent="-342900">
              <a:buFont typeface="Arial" pitchFamily="34" charset="0"/>
              <a:buChar char="•"/>
            </a:pPr>
            <a:endParaRPr lang="en-US" sz="2000" dirty="0"/>
          </a:p>
          <a:p>
            <a:pPr marL="342900" lvl="8" indent="-342900">
              <a:buFont typeface="Arial" pitchFamily="34" charset="0"/>
              <a:buChar char="•"/>
            </a:pPr>
            <a:r>
              <a:rPr lang="en-US" sz="2000" dirty="0" smtClean="0"/>
              <a:t>                   Limited resources (3 books found) that discuss issues</a:t>
            </a:r>
          </a:p>
          <a:p>
            <a:pPr marL="342900" lvl="8" indent="-342900">
              <a:buFont typeface="Arial" pitchFamily="34" charset="0"/>
              <a:buChar char="•"/>
            </a:pPr>
            <a:r>
              <a:rPr lang="en-US" sz="2000" dirty="0"/>
              <a:t> </a:t>
            </a:r>
            <a:r>
              <a:rPr lang="en-US" sz="2000" dirty="0" smtClean="0"/>
              <a:t>                         relating to children with special needs</a:t>
            </a:r>
          </a:p>
          <a:p>
            <a:pPr marL="342900" lvl="3" indent="-342900">
              <a:buFont typeface="Arial" pitchFamily="34" charset="0"/>
              <a:buChar char="•"/>
            </a:pPr>
            <a:endParaRPr lang="en-US" sz="2000" dirty="0" smtClean="0"/>
          </a:p>
          <a:p>
            <a:pPr marL="342900" lvl="4" indent="-342900">
              <a:buFont typeface="Arial" pitchFamily="34" charset="0"/>
              <a:buChar char="•"/>
            </a:pPr>
            <a:endParaRPr lang="en-US" sz="2000" dirty="0" smtClean="0"/>
          </a:p>
        </p:txBody>
      </p:sp>
      <p:sp>
        <p:nvSpPr>
          <p:cNvPr id="2" name="Title 1"/>
          <p:cNvSpPr>
            <a:spLocks noGrp="1"/>
          </p:cNvSpPr>
          <p:nvPr>
            <p:ph type="title"/>
          </p:nvPr>
        </p:nvSpPr>
        <p:spPr>
          <a:xfrm>
            <a:off x="304800" y="304800"/>
            <a:ext cx="8991240" cy="1143000"/>
          </a:xfrm>
        </p:spPr>
        <p:txBody>
          <a:bodyPr/>
          <a:lstStyle/>
          <a:p>
            <a:r>
              <a:rPr lang="en-US" sz="2800" dirty="0" smtClean="0"/>
              <a:t>Early Childhood Educators and Day Care Providers</a:t>
            </a:r>
            <a:endParaRPr lang="en-US" sz="2800" dirty="0"/>
          </a:p>
        </p:txBody>
      </p:sp>
    </p:spTree>
    <p:extLst>
      <p:ext uri="{BB962C8B-B14F-4D97-AF65-F5344CB8AC3E}">
        <p14:creationId xmlns:p14="http://schemas.microsoft.com/office/powerpoint/2010/main" val="3125462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p:nvPr>
        </p:nvSpPr>
        <p:spPr/>
        <p:txBody>
          <a:bodyPr/>
          <a:lstStyle/>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r>
              <a:rPr lang="en-US" sz="2800" dirty="0" smtClean="0"/>
              <a:t>Kara’s Kit: Creating Adaptations for Routines and</a:t>
            </a:r>
          </a:p>
          <a:p>
            <a:r>
              <a:rPr lang="en-US" sz="2800" dirty="0"/>
              <a:t>	</a:t>
            </a:r>
            <a:r>
              <a:rPr lang="en-US" sz="2800" dirty="0" smtClean="0"/>
              <a:t>	 Activities</a:t>
            </a:r>
          </a:p>
          <a:p>
            <a:endParaRPr lang="en-US" sz="2800" dirty="0"/>
          </a:p>
          <a:p>
            <a:r>
              <a:rPr lang="en-US" sz="2800" dirty="0" smtClean="0"/>
              <a:t>Come and Play: Sensory Integration Strategies for </a:t>
            </a:r>
          </a:p>
          <a:p>
            <a:r>
              <a:rPr lang="en-US" sz="2800" dirty="0"/>
              <a:t>	</a:t>
            </a:r>
            <a:r>
              <a:rPr lang="en-US" sz="2800" dirty="0" smtClean="0"/>
              <a:t>	Children with Play Challenges</a:t>
            </a:r>
          </a:p>
          <a:p>
            <a:endParaRPr lang="en-US" sz="2800" dirty="0"/>
          </a:p>
          <a:p>
            <a:r>
              <a:rPr lang="en-US" sz="2800" dirty="0" smtClean="0"/>
              <a:t>I Belong: Active Learning for Children with </a:t>
            </a:r>
          </a:p>
          <a:p>
            <a:r>
              <a:rPr lang="en-US" sz="2800" dirty="0"/>
              <a:t>	</a:t>
            </a:r>
            <a:r>
              <a:rPr lang="en-US" sz="2800" dirty="0" smtClean="0"/>
              <a:t>	Special Needs</a:t>
            </a:r>
            <a:endParaRPr lang="en-US" sz="2800" dirty="0"/>
          </a:p>
        </p:txBody>
      </p:sp>
    </p:spTree>
    <p:extLst>
      <p:ext uri="{BB962C8B-B14F-4D97-AF65-F5344CB8AC3E}">
        <p14:creationId xmlns:p14="http://schemas.microsoft.com/office/powerpoint/2010/main" val="1751385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457200" y="274680"/>
            <a:ext cx="822924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a:effectLst/>
              </a:rPr>
              <a:t>Resources for Early Childhood Educators</a:t>
            </a:r>
            <a:endParaRPr dirty="0">
              <a:effectLst/>
            </a:endParaRPr>
          </a:p>
        </p:txBody>
      </p:sp>
      <p:sp>
        <p:nvSpPr>
          <p:cNvPr id="140"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b="1" dirty="0">
                <a:solidFill>
                  <a:srgbClr val="000000"/>
                </a:solidFill>
                <a:latin typeface="Calibri"/>
              </a:rPr>
              <a:t>CDC – Learn the Signs. Act Early</a:t>
            </a:r>
            <a:endParaRPr dirty="0"/>
          </a:p>
          <a:p>
            <a:pPr lvl="1">
              <a:lnSpc>
                <a:spcPct val="100000"/>
              </a:lnSpc>
              <a:buFont typeface="Arial"/>
              <a:buChar char="–"/>
            </a:pPr>
            <a:r>
              <a:rPr lang="en-US" sz="2800" dirty="0" smtClean="0">
                <a:solidFill>
                  <a:srgbClr val="000000"/>
                </a:solidFill>
                <a:latin typeface="Calibri"/>
                <a:hlinkClick r:id="rId2"/>
              </a:rPr>
              <a:t>www.cdc.gov/actearly</a:t>
            </a:r>
            <a:endParaRPr lang="en-US" sz="2800" dirty="0" smtClean="0">
              <a:solidFill>
                <a:srgbClr val="000000"/>
              </a:solidFill>
              <a:latin typeface="Calibri"/>
            </a:endParaRPr>
          </a:p>
          <a:p>
            <a:pPr lvl="1">
              <a:lnSpc>
                <a:spcPct val="100000"/>
              </a:lnSpc>
              <a:buFont typeface="Arial"/>
              <a:buChar char="–"/>
            </a:pPr>
            <a:endParaRPr dirty="0"/>
          </a:p>
          <a:p>
            <a:pPr>
              <a:lnSpc>
                <a:spcPct val="100000"/>
              </a:lnSpc>
              <a:buFont typeface="Arial"/>
              <a:buChar char="•"/>
            </a:pPr>
            <a:r>
              <a:rPr lang="en-US" sz="3200" dirty="0">
                <a:solidFill>
                  <a:srgbClr val="000000"/>
                </a:solidFill>
                <a:latin typeface="Calibri"/>
              </a:rPr>
              <a:t>“</a:t>
            </a:r>
            <a:r>
              <a:rPr lang="en-US" sz="3200" b="1" dirty="0">
                <a:solidFill>
                  <a:srgbClr val="000000"/>
                </a:solidFill>
                <a:latin typeface="Calibri"/>
              </a:rPr>
              <a:t>Go Out and Play!” Kit</a:t>
            </a:r>
            <a:endParaRPr dirty="0"/>
          </a:p>
          <a:p>
            <a:pPr lvl="1">
              <a:lnSpc>
                <a:spcPct val="100000"/>
              </a:lnSpc>
              <a:buFont typeface="Arial"/>
              <a:buChar char="–"/>
            </a:pPr>
            <a:r>
              <a:rPr lang="en-US" sz="2800" dirty="0">
                <a:solidFill>
                  <a:srgbClr val="000000"/>
                </a:solidFill>
                <a:latin typeface="Calibri"/>
              </a:rPr>
              <a:t>The kit contains information about monitoring developmental milestones, suggestions for a safe and successful activity day, tips for talking to parents if you suspect a child has a developmental delay, and a pullout section with activities to share with parents for at-home play</a:t>
            </a:r>
            <a:endParaRPr dirty="0"/>
          </a:p>
          <a:p>
            <a:endParaRPr dirty="0"/>
          </a:p>
          <a:p>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457200" y="274680"/>
            <a:ext cx="822924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a:effectLst/>
              </a:rPr>
              <a:t>Resources for Early Childhood Educators</a:t>
            </a:r>
            <a:endParaRPr dirty="0">
              <a:effectLst/>
            </a:endParaRPr>
          </a:p>
        </p:txBody>
      </p:sp>
      <p:sp>
        <p:nvSpPr>
          <p:cNvPr id="142" name="TextShape 2"/>
          <p:cNvSpPr txBox="1"/>
          <p:nvPr/>
        </p:nvSpPr>
        <p:spPr>
          <a:xfrm>
            <a:off x="457200" y="2133720"/>
            <a:ext cx="8229240" cy="3992040"/>
          </a:xfrm>
          <a:prstGeom prst="rect">
            <a:avLst/>
          </a:prstGeom>
        </p:spPr>
        <p:txBody>
          <a:bodyPr/>
          <a:lstStyle/>
          <a:p>
            <a:pPr>
              <a:lnSpc>
                <a:spcPct val="100000"/>
              </a:lnSpc>
              <a:buFont typeface="Arial"/>
              <a:buChar char="•"/>
            </a:pPr>
            <a:r>
              <a:rPr lang="en-US" sz="3200" dirty="0">
                <a:solidFill>
                  <a:srgbClr val="000000"/>
                </a:solidFill>
                <a:latin typeface="Calibri"/>
              </a:rPr>
              <a:t>Center for Evidence Based Practice: Young </a:t>
            </a:r>
            <a:r>
              <a:rPr lang="en-US" sz="3200" dirty="0" smtClean="0">
                <a:solidFill>
                  <a:srgbClr val="000000"/>
                </a:solidFill>
                <a:latin typeface="Calibri"/>
              </a:rPr>
              <a:t>           	Children </a:t>
            </a:r>
            <a:r>
              <a:rPr lang="en-US" sz="3200" dirty="0">
                <a:solidFill>
                  <a:srgbClr val="000000"/>
                </a:solidFill>
                <a:latin typeface="Calibri"/>
              </a:rPr>
              <a:t>With Challenging Behavior </a:t>
            </a:r>
            <a:r>
              <a:rPr lang="en-US" sz="3200" dirty="0" smtClean="0">
                <a:solidFill>
                  <a:srgbClr val="000000"/>
                </a:solidFill>
                <a:latin typeface="Calibri"/>
              </a:rPr>
              <a:t>	(</a:t>
            </a:r>
            <a:r>
              <a:rPr lang="en-US" sz="3200" dirty="0">
                <a:solidFill>
                  <a:srgbClr val="000000"/>
                </a:solidFill>
                <a:latin typeface="Calibri"/>
              </a:rPr>
              <a:t>TACSEI</a:t>
            </a:r>
            <a:r>
              <a:rPr lang="en-US" sz="3200" dirty="0" smtClean="0">
                <a:solidFill>
                  <a:srgbClr val="000000"/>
                </a:solidFill>
                <a:latin typeface="Calibri"/>
              </a:rPr>
              <a:t>)</a:t>
            </a:r>
          </a:p>
          <a:p>
            <a:pPr lvl="2">
              <a:buFont typeface="Arial"/>
              <a:buChar char="•"/>
            </a:pPr>
            <a:r>
              <a:rPr lang="en-US" dirty="0" smtClean="0">
                <a:solidFill>
                  <a:srgbClr val="000000"/>
                </a:solidFill>
                <a:latin typeface="Calibri"/>
                <a:hlinkClick r:id="rId2"/>
              </a:rPr>
              <a:t>www.challengingbehavior.org</a:t>
            </a:r>
            <a:endParaRPr dirty="0"/>
          </a:p>
          <a:p>
            <a:pPr>
              <a:lnSpc>
                <a:spcPct val="100000"/>
              </a:lnSpc>
              <a:buFont typeface="Arial"/>
              <a:buChar char="•"/>
            </a:pPr>
            <a:r>
              <a:rPr lang="en-US" sz="3200" dirty="0">
                <a:solidFill>
                  <a:srgbClr val="000000"/>
                </a:solidFill>
                <a:latin typeface="Calibri"/>
              </a:rPr>
              <a:t>The Center on the Social and Emotional </a:t>
            </a:r>
            <a:r>
              <a:rPr lang="en-US" sz="3200" dirty="0" smtClean="0">
                <a:solidFill>
                  <a:srgbClr val="000000"/>
                </a:solidFill>
                <a:latin typeface="Calibri"/>
              </a:rPr>
              <a:t>	Foundations </a:t>
            </a:r>
            <a:r>
              <a:rPr lang="en-US" sz="3200" dirty="0">
                <a:solidFill>
                  <a:srgbClr val="000000"/>
                </a:solidFill>
                <a:latin typeface="Calibri"/>
              </a:rPr>
              <a:t>for Early Learning (CSEFEL</a:t>
            </a:r>
            <a:r>
              <a:rPr lang="en-US" sz="3200" dirty="0" smtClean="0">
                <a:solidFill>
                  <a:srgbClr val="000000"/>
                </a:solidFill>
                <a:latin typeface="Calibri"/>
              </a:rPr>
              <a:t>)</a:t>
            </a:r>
          </a:p>
          <a:p>
            <a:pPr lvl="2">
              <a:buFont typeface="Arial"/>
              <a:buChar char="•"/>
            </a:pPr>
            <a:r>
              <a:rPr lang="en-US" dirty="0" smtClean="0">
                <a:solidFill>
                  <a:srgbClr val="000000"/>
                </a:solidFill>
                <a:latin typeface="Calibri"/>
                <a:hlinkClick r:id="rId3"/>
              </a:rPr>
              <a:t>www.CSEFEL.vanderbilt.edu</a:t>
            </a:r>
            <a:endParaRPr dirty="0"/>
          </a:p>
          <a:p>
            <a:pPr>
              <a:lnSpc>
                <a:spcPct val="100000"/>
              </a:lnSpc>
              <a:buFont typeface="Arial"/>
              <a:buChar char="•"/>
            </a:pPr>
            <a:r>
              <a:rPr lang="en-US" sz="3200" dirty="0">
                <a:solidFill>
                  <a:srgbClr val="000000"/>
                </a:solidFill>
                <a:latin typeface="Calibri"/>
              </a:rPr>
              <a:t>Zero to </a:t>
            </a:r>
            <a:r>
              <a:rPr lang="en-US" sz="3200" dirty="0" smtClean="0">
                <a:solidFill>
                  <a:srgbClr val="000000"/>
                </a:solidFill>
                <a:latin typeface="Calibri"/>
              </a:rPr>
              <a:t>Three</a:t>
            </a:r>
          </a:p>
          <a:p>
            <a:pPr lvl="2">
              <a:buFont typeface="Arial"/>
              <a:buChar char="•"/>
            </a:pPr>
            <a:r>
              <a:rPr lang="en-US" dirty="0" smtClean="0">
                <a:solidFill>
                  <a:srgbClr val="000000"/>
                </a:solidFill>
                <a:latin typeface="Calibri"/>
                <a:hlinkClick r:id="rId4"/>
              </a:rPr>
              <a:t>www.zerotothree.org</a:t>
            </a:r>
            <a:endParaRPr lang="en-US" dirty="0" smtClean="0">
              <a:solidFill>
                <a:srgbClr val="000000"/>
              </a:solidFill>
              <a:latin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457200" y="274680"/>
            <a:ext cx="8229240" cy="1142640"/>
          </a:xfrm>
          <a:prstGeom prst="rect">
            <a:avLst/>
          </a:prstGeom>
        </p:spPr>
        <p:txBody>
          <a:bodyPr anchor="ctr"/>
          <a:lstStyle/>
          <a:p>
            <a:pPr algn="ctr">
              <a:lnSpc>
                <a:spcPct val="100000"/>
              </a:lnSpc>
            </a:pPr>
            <a:r>
              <a:rPr lang="en-US" sz="4400" dirty="0">
                <a:solidFill>
                  <a:srgbClr val="000000"/>
                </a:solidFill>
                <a:latin typeface="Calibri"/>
              </a:rPr>
              <a:t>Centers for Disease Control</a:t>
            </a:r>
            <a:endParaRPr dirty="0"/>
          </a:p>
        </p:txBody>
      </p:sp>
      <p:sp>
        <p:nvSpPr>
          <p:cNvPr id="173"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dirty="0">
                <a:solidFill>
                  <a:srgbClr val="000000"/>
                </a:solidFill>
                <a:latin typeface="Calibri"/>
              </a:rPr>
              <a:t>Learn the signs – </a:t>
            </a:r>
            <a:r>
              <a:rPr lang="en-US" sz="3200" dirty="0" smtClean="0">
                <a:solidFill>
                  <a:srgbClr val="000000"/>
                </a:solidFill>
                <a:latin typeface="Calibri"/>
              </a:rPr>
              <a:t>ACT EARLY</a:t>
            </a:r>
            <a:endParaRPr dirty="0"/>
          </a:p>
          <a:p>
            <a:pPr lvl="1">
              <a:lnSpc>
                <a:spcPct val="100000"/>
              </a:lnSpc>
              <a:buFont typeface="Arial"/>
              <a:buChar char="–"/>
            </a:pPr>
            <a:r>
              <a:rPr lang="en-US" sz="2800" dirty="0">
                <a:solidFill>
                  <a:srgbClr val="000000"/>
                </a:solidFill>
                <a:latin typeface="Calibri"/>
              </a:rPr>
              <a:t>Not responding to name by 12 months.</a:t>
            </a:r>
            <a:endParaRPr dirty="0"/>
          </a:p>
          <a:p>
            <a:pPr lvl="1">
              <a:lnSpc>
                <a:spcPct val="100000"/>
              </a:lnSpc>
              <a:buFont typeface="Arial"/>
              <a:buChar char="–"/>
            </a:pPr>
            <a:r>
              <a:rPr lang="en-US" sz="2800" dirty="0">
                <a:solidFill>
                  <a:srgbClr val="000000"/>
                </a:solidFill>
                <a:latin typeface="Calibri"/>
              </a:rPr>
              <a:t>Not pointing to objects to show interest by 14 months.</a:t>
            </a:r>
            <a:endParaRPr dirty="0"/>
          </a:p>
          <a:p>
            <a:pPr lvl="1">
              <a:lnSpc>
                <a:spcPct val="100000"/>
              </a:lnSpc>
              <a:buFont typeface="Arial"/>
              <a:buChar char="–"/>
            </a:pPr>
            <a:r>
              <a:rPr lang="en-US" sz="2800" dirty="0">
                <a:solidFill>
                  <a:srgbClr val="000000"/>
                </a:solidFill>
                <a:latin typeface="Calibri"/>
              </a:rPr>
              <a:t>Not engaging in simple pretend play by 18 months.</a:t>
            </a:r>
            <a:endParaRPr dirty="0"/>
          </a:p>
          <a:p>
            <a:pPr lvl="1">
              <a:lnSpc>
                <a:spcPct val="100000"/>
              </a:lnSpc>
              <a:buFont typeface="Arial"/>
              <a:buChar char="–"/>
            </a:pPr>
            <a:r>
              <a:rPr lang="en-US" sz="2800" dirty="0">
                <a:solidFill>
                  <a:srgbClr val="000000"/>
                </a:solidFill>
                <a:latin typeface="Calibri"/>
              </a:rPr>
              <a:t>Avoids eye contact.</a:t>
            </a:r>
            <a:endParaRPr dirty="0"/>
          </a:p>
          <a:p>
            <a:pPr lvl="1">
              <a:lnSpc>
                <a:spcPct val="100000"/>
              </a:lnSpc>
              <a:buFont typeface="Arial"/>
              <a:buChar char="–"/>
            </a:pPr>
            <a:r>
              <a:rPr lang="en-US" sz="2800" dirty="0">
                <a:solidFill>
                  <a:srgbClr val="000000"/>
                </a:solidFill>
                <a:latin typeface="Calibri"/>
              </a:rPr>
              <a:t>Wants to be alone.</a:t>
            </a:r>
            <a:endParaRPr dirty="0"/>
          </a:p>
          <a:p>
            <a:pPr lvl="1">
              <a:lnSpc>
                <a:spcPct val="100000"/>
              </a:lnSpc>
              <a:buFont typeface="Arial"/>
              <a:buChar char="–"/>
            </a:pPr>
            <a:r>
              <a:rPr lang="en-US" sz="2800" dirty="0">
                <a:solidFill>
                  <a:srgbClr val="000000"/>
                </a:solidFill>
                <a:latin typeface="Calibri"/>
              </a:rPr>
              <a:t>Speech and language delay.</a:t>
            </a:r>
            <a:endParaRPr dirty="0"/>
          </a:p>
          <a:p>
            <a:pPr lvl="1">
              <a:lnSpc>
                <a:spcPct val="100000"/>
              </a:lnSpc>
              <a:buFont typeface="Arial"/>
              <a:buChar char="–"/>
            </a:pPr>
            <a:r>
              <a:rPr lang="en-US" sz="2800" dirty="0">
                <a:solidFill>
                  <a:srgbClr val="000000"/>
                </a:solidFill>
                <a:latin typeface="Calibri"/>
              </a:rPr>
              <a:t>Obsessive interests.</a:t>
            </a:r>
            <a:endParaRPr dirty="0"/>
          </a:p>
          <a:p>
            <a:pPr lvl="1">
              <a:lnSpc>
                <a:spcPct val="100000"/>
              </a:lnSpc>
              <a:buFont typeface="Arial"/>
              <a:buChar char="–"/>
            </a:pPr>
            <a:r>
              <a:rPr lang="en-US" sz="2800" dirty="0">
                <a:solidFill>
                  <a:srgbClr val="000000"/>
                </a:solidFill>
                <a:latin typeface="Calibri"/>
              </a:rPr>
              <a:t>Gets upset over minor changes.</a:t>
            </a:r>
            <a:endParaRPr dirty="0"/>
          </a:p>
          <a:p>
            <a:pPr lvl="1">
              <a:lnSpc>
                <a:spcPct val="100000"/>
              </a:lnSpc>
              <a:buFont typeface="Arial"/>
              <a:buChar char="–"/>
            </a:pPr>
            <a:r>
              <a:rPr lang="en-US" sz="2800" dirty="0">
                <a:solidFill>
                  <a:srgbClr val="000000"/>
                </a:solidFill>
                <a:latin typeface="Calibri"/>
              </a:rPr>
              <a:t>Unusual sensory reactions.</a:t>
            </a: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457200" y="274680"/>
            <a:ext cx="8229240" cy="1142640"/>
          </a:xfrm>
          <a:prstGeom prst="rect">
            <a:avLst/>
          </a:prstGeom>
        </p:spPr>
        <p:txBody>
          <a:bodyPr anchor="ctr"/>
          <a:lstStyle/>
          <a:p>
            <a:endParaRPr dirty="0"/>
          </a:p>
        </p:txBody>
      </p:sp>
      <p:sp>
        <p:nvSpPr>
          <p:cNvPr id="144"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dirty="0">
                <a:solidFill>
                  <a:srgbClr val="000000"/>
                </a:solidFill>
                <a:latin typeface="Calibri"/>
              </a:rPr>
              <a:t>“Speech-language pathologists who acquire and maintain the necessary knowledge and skills can diagnose autism spectrum disorders typically as part of a diagnostic team or in other multidisciplinary collaborations…”</a:t>
            </a:r>
            <a:endParaRPr dirty="0"/>
          </a:p>
          <a:p>
            <a:pPr lvl="8">
              <a:lnSpc>
                <a:spcPct val="100000"/>
              </a:lnSpc>
              <a:buFont typeface="Arial"/>
              <a:buChar char="•"/>
            </a:pPr>
            <a:r>
              <a:rPr lang="en-US" sz="2000" dirty="0">
                <a:solidFill>
                  <a:srgbClr val="000000"/>
                </a:solidFill>
                <a:latin typeface="Calibri"/>
              </a:rPr>
              <a:t>ASHA Position Statement</a:t>
            </a:r>
            <a:endParaRPr dirty="0"/>
          </a:p>
          <a:p>
            <a:pPr lvl="8">
              <a:lnSpc>
                <a:spcPct val="100000"/>
              </a:lnSpc>
              <a:buFont typeface="Arial"/>
              <a:buChar char="•"/>
            </a:pPr>
            <a:r>
              <a:rPr lang="en-US" sz="2000" dirty="0">
                <a:solidFill>
                  <a:srgbClr val="000000"/>
                </a:solidFill>
                <a:latin typeface="Calibri"/>
              </a:rPr>
              <a:t>Ad Hoc Committee on ASD</a:t>
            </a:r>
            <a:endParaRPr dirty="0"/>
          </a:p>
          <a:p>
            <a:pPr lvl="8">
              <a:lnSpc>
                <a:spcPct val="100000"/>
              </a:lnSpc>
              <a:buFont typeface="Arial"/>
              <a:buChar char="•"/>
            </a:pPr>
            <a:r>
              <a:rPr lang="en-US" sz="2000" dirty="0">
                <a:solidFill>
                  <a:srgbClr val="000000"/>
                </a:solidFill>
                <a:latin typeface="Calibri"/>
              </a:rPr>
              <a:t>2006</a:t>
            </a:r>
            <a:endParaRPr dirty="0"/>
          </a:p>
        </p:txBody>
      </p:sp>
      <p:sp>
        <p:nvSpPr>
          <p:cNvPr id="2" name="Title 1"/>
          <p:cNvSpPr>
            <a:spLocks noGrp="1"/>
          </p:cNvSpPr>
          <p:nvPr>
            <p:ph type="title"/>
          </p:nvPr>
        </p:nvSpPr>
        <p:spPr/>
        <p:txBody>
          <a:bodyPr/>
          <a:lstStyle/>
          <a:p>
            <a:r>
              <a:rPr lang="en-US" sz="4000" dirty="0" smtClean="0"/>
              <a:t>Speech and Language Pathologists</a:t>
            </a:r>
            <a:endParaRPr lang="en-US" sz="4000" dirty="0"/>
          </a:p>
        </p:txBody>
      </p:sp>
      <p:sp>
        <p:nvSpPr>
          <p:cNvPr id="3" name="Text Placeholder 2"/>
          <p:cNvSpPr>
            <a:spLocks noGrp="1"/>
          </p:cNvSpPr>
          <p:nvPr>
            <p:ph type="body"/>
          </p:nvPr>
        </p:nvSpPr>
        <p:spPr/>
        <p:txBody>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0" y="274680"/>
            <a:ext cx="914364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a:effectLst/>
              </a:rPr>
              <a:t>For Educators and Speech Therapists</a:t>
            </a:r>
            <a:endParaRPr dirty="0">
              <a:effectLst/>
            </a:endParaRPr>
          </a:p>
        </p:txBody>
      </p:sp>
      <p:sp>
        <p:nvSpPr>
          <p:cNvPr id="146"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dirty="0">
                <a:solidFill>
                  <a:srgbClr val="000000"/>
                </a:solidFill>
                <a:latin typeface="Calibri"/>
              </a:rPr>
              <a:t>What to say and how to say it: </a:t>
            </a:r>
            <a:endParaRPr dirty="0"/>
          </a:p>
          <a:p>
            <a:pPr lvl="1">
              <a:lnSpc>
                <a:spcPct val="100000"/>
              </a:lnSpc>
              <a:buFont typeface="Arial"/>
              <a:buChar char="–"/>
            </a:pPr>
            <a:r>
              <a:rPr lang="en-US" sz="2800" dirty="0">
                <a:solidFill>
                  <a:srgbClr val="000000"/>
                </a:solidFill>
                <a:latin typeface="Calibri"/>
              </a:rPr>
              <a:t>Describe what you see.</a:t>
            </a:r>
            <a:endParaRPr dirty="0"/>
          </a:p>
          <a:p>
            <a:pPr lvl="1">
              <a:lnSpc>
                <a:spcPct val="100000"/>
              </a:lnSpc>
              <a:buFont typeface="Arial"/>
              <a:buChar char="–"/>
            </a:pPr>
            <a:r>
              <a:rPr lang="en-US" sz="2800" dirty="0">
                <a:solidFill>
                  <a:srgbClr val="000000"/>
                </a:solidFill>
                <a:latin typeface="Calibri"/>
              </a:rPr>
              <a:t>Ask if the parent sees it too.</a:t>
            </a:r>
            <a:endParaRPr dirty="0"/>
          </a:p>
          <a:p>
            <a:pPr lvl="1">
              <a:lnSpc>
                <a:spcPct val="100000"/>
              </a:lnSpc>
              <a:buFont typeface="Arial"/>
              <a:buChar char="–"/>
            </a:pPr>
            <a:r>
              <a:rPr lang="en-US" sz="2800" dirty="0">
                <a:solidFill>
                  <a:srgbClr val="000000"/>
                </a:solidFill>
                <a:latin typeface="Calibri"/>
              </a:rPr>
              <a:t>Ask for parent input.</a:t>
            </a:r>
            <a:endParaRPr dirty="0"/>
          </a:p>
          <a:p>
            <a:pPr>
              <a:lnSpc>
                <a:spcPct val="100000"/>
              </a:lnSpc>
            </a:pPr>
            <a:endParaRPr dirty="0"/>
          </a:p>
          <a:p>
            <a:pPr>
              <a:lnSpc>
                <a:spcPct val="100000"/>
              </a:lnSpc>
            </a:pPr>
            <a:r>
              <a:rPr lang="en-US" sz="3200" dirty="0">
                <a:solidFill>
                  <a:srgbClr val="000000"/>
                </a:solidFill>
                <a:latin typeface="Calibri"/>
              </a:rPr>
              <a:t>“I think there may be some broader developmental issues here. Would you like me to call your pediatrician?  Will you call him/her first to share these concerns and let him/her know I’ll be calling?”</a:t>
            </a:r>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E5CA"/>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47" name="TextShape 1"/>
          <p:cNvSpPr txBox="1"/>
          <p:nvPr/>
        </p:nvSpPr>
        <p:spPr>
          <a:xfrm>
            <a:off x="457200" y="274680"/>
            <a:ext cx="822924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a:effectLst/>
              </a:rPr>
              <a:t>Physician</a:t>
            </a:r>
            <a:endParaRPr dirty="0">
              <a:effectLst/>
            </a:endParaRPr>
          </a:p>
        </p:txBody>
      </p:sp>
      <p:sp>
        <p:nvSpPr>
          <p:cNvPr id="148"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dirty="0">
                <a:solidFill>
                  <a:srgbClr val="000000"/>
                </a:solidFill>
                <a:latin typeface="Calibri"/>
              </a:rPr>
              <a:t>Current recommendations of the </a:t>
            </a:r>
            <a:endParaRPr lang="en-US" sz="3200" dirty="0" smtClean="0">
              <a:solidFill>
                <a:srgbClr val="000000"/>
              </a:solidFill>
              <a:latin typeface="Calibri"/>
            </a:endParaRPr>
          </a:p>
          <a:p>
            <a:pPr lvl="2"/>
            <a:r>
              <a:rPr lang="en-US" sz="3200" dirty="0" smtClean="0">
                <a:solidFill>
                  <a:srgbClr val="000000"/>
                </a:solidFill>
                <a:latin typeface="Calibri"/>
              </a:rPr>
              <a:t>American Academy </a:t>
            </a:r>
            <a:r>
              <a:rPr lang="en-US" sz="3200" dirty="0">
                <a:solidFill>
                  <a:srgbClr val="000000"/>
                </a:solidFill>
                <a:latin typeface="Calibri"/>
              </a:rPr>
              <a:t>of </a:t>
            </a:r>
            <a:r>
              <a:rPr lang="en-US" sz="3200" dirty="0" smtClean="0">
                <a:solidFill>
                  <a:srgbClr val="000000"/>
                </a:solidFill>
                <a:latin typeface="Calibri"/>
              </a:rPr>
              <a:t>Pediatrics</a:t>
            </a:r>
          </a:p>
          <a:p>
            <a:pPr lvl="1">
              <a:buSzPct val="75000"/>
              <a:buFont typeface="StarSymbol"/>
              <a:buChar char=""/>
            </a:pPr>
            <a:endParaRPr lang="en-US" sz="3200" dirty="0">
              <a:solidFill>
                <a:srgbClr val="000000"/>
              </a:solidFill>
              <a:latin typeface="Calibri"/>
            </a:endParaRPr>
          </a:p>
          <a:p>
            <a:pPr lvl="1">
              <a:buSzPct val="75000"/>
              <a:buFont typeface="StarSymbol"/>
              <a:buChar char=""/>
            </a:pPr>
            <a:endParaRPr lang="en-US" sz="3200" dirty="0" smtClean="0">
              <a:solidFill>
                <a:srgbClr val="000000"/>
              </a:solidFill>
              <a:latin typeface="Calibri"/>
            </a:endParaRPr>
          </a:p>
          <a:p>
            <a:pPr lvl="1">
              <a:buSzPct val="75000"/>
            </a:pPr>
            <a:r>
              <a:rPr lang="en-US" sz="4800" dirty="0">
                <a:solidFill>
                  <a:srgbClr val="000000"/>
                </a:solidFill>
                <a:latin typeface="Calibri"/>
              </a:rPr>
              <a:t>S</a:t>
            </a:r>
            <a:r>
              <a:rPr lang="en-US" sz="4800" dirty="0" smtClean="0">
                <a:solidFill>
                  <a:srgbClr val="000000"/>
                </a:solidFill>
                <a:latin typeface="Calibri"/>
              </a:rPr>
              <a:t>creen </a:t>
            </a:r>
            <a:r>
              <a:rPr lang="en-US" sz="4800" dirty="0">
                <a:solidFill>
                  <a:srgbClr val="000000"/>
                </a:solidFill>
                <a:latin typeface="Calibri"/>
              </a:rPr>
              <a:t>for Autism </a:t>
            </a:r>
            <a:endParaRPr lang="en-US" sz="4800" dirty="0" smtClean="0">
              <a:solidFill>
                <a:srgbClr val="000000"/>
              </a:solidFill>
              <a:latin typeface="Calibri"/>
            </a:endParaRPr>
          </a:p>
          <a:p>
            <a:pPr lvl="1">
              <a:buSzPct val="75000"/>
            </a:pPr>
            <a:r>
              <a:rPr lang="en-US" sz="4800" dirty="0">
                <a:solidFill>
                  <a:srgbClr val="000000"/>
                </a:solidFill>
                <a:latin typeface="Calibri"/>
              </a:rPr>
              <a:t>	</a:t>
            </a:r>
            <a:r>
              <a:rPr lang="en-US" sz="4800" dirty="0" smtClean="0">
                <a:solidFill>
                  <a:srgbClr val="000000"/>
                </a:solidFill>
                <a:latin typeface="Calibri"/>
              </a:rPr>
              <a:t>at </a:t>
            </a:r>
            <a:r>
              <a:rPr lang="en-US" sz="4800" dirty="0">
                <a:solidFill>
                  <a:srgbClr val="000000"/>
                </a:solidFill>
                <a:latin typeface="Calibri"/>
              </a:rPr>
              <a:t>18 and 24 months.</a:t>
            </a:r>
            <a:endParaRPr sz="4800" dirty="0"/>
          </a:p>
          <a:p>
            <a:pPr>
              <a:lnSpc>
                <a:spcPct val="100000"/>
              </a:lnSpc>
            </a:pPr>
            <a:endParaRP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p:cNvPicPr/>
          <p:nvPr/>
        </p:nvPicPr>
        <p:blipFill>
          <a:blip r:embed="rId3"/>
          <a:stretch>
            <a:fillRect/>
          </a:stretch>
        </p:blipFill>
        <p:spPr>
          <a:xfrm>
            <a:off x="1219320" y="-685440"/>
            <a:ext cx="6705720" cy="8674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457200" y="274680"/>
            <a:ext cx="822924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a:effectLst/>
              </a:rPr>
              <a:t>Did You Know?</a:t>
            </a:r>
            <a:endParaRPr dirty="0">
              <a:effectLst/>
            </a:endParaRPr>
          </a:p>
        </p:txBody>
      </p:sp>
      <p:sp>
        <p:nvSpPr>
          <p:cNvPr id="118"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dirty="0">
                <a:solidFill>
                  <a:srgbClr val="000000"/>
                </a:solidFill>
                <a:latin typeface="Calibri"/>
              </a:rPr>
              <a:t>Most children are not identified until…</a:t>
            </a:r>
            <a:endParaRPr dirty="0"/>
          </a:p>
        </p:txBody>
      </p:sp>
      <p:sp>
        <p:nvSpPr>
          <p:cNvPr id="119" name="CustomShape 3"/>
          <p:cNvSpPr/>
          <p:nvPr/>
        </p:nvSpPr>
        <p:spPr>
          <a:xfrm>
            <a:off x="-207360" y="3352680"/>
            <a:ext cx="9351000" cy="1554840"/>
          </a:xfrm>
          <a:prstGeom prst="rect">
            <a:avLst/>
          </a:prstGeom>
        </p:spPr>
        <p:txBody>
          <a:bodyPr/>
          <a:lstStyle/>
          <a:p>
            <a:pPr algn="ctr">
              <a:lnSpc>
                <a:spcPct val="100000"/>
              </a:lnSpc>
            </a:pPr>
            <a:r>
              <a:rPr lang="en-US" sz="9600" b="1" dirty="0">
                <a:solidFill>
                  <a:srgbClr val="00B050"/>
                </a:solidFill>
                <a:latin typeface="Calibri"/>
              </a:rPr>
              <a:t>FOUR YEARS OLD</a:t>
            </a:r>
            <a:endParaRPr sz="9600" b="1" dirty="0">
              <a:solidFill>
                <a:srgbClr val="00B050"/>
              </a:solidFill>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repl">
                                        <p:cTn id="7" dur="500" fill="hold"/>
                                        <p:tgtEl>
                                          <p:spTgt spid="119"/>
                                        </p:tgtEl>
                                        <p:attrNameLst>
                                          <p:attrName>ppt_x</p:attrName>
                                        </p:attrNameLst>
                                      </p:cBhvr>
                                      <p:tavLst>
                                        <p:tav tm="0">
                                          <p:val>
                                            <p:strVal val="0-#ppt_w/2"/>
                                          </p:val>
                                        </p:tav>
                                        <p:tav tm="100000">
                                          <p:val>
                                            <p:strVal val="#ppt_x"/>
                                          </p:val>
                                        </p:tav>
                                      </p:tavLst>
                                    </p:anim>
                                    <p:anim calcmode="lin" valueType="num">
                                      <p:cBhvr additive="repl">
                                        <p:cTn id="8"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149"/>
          <p:cNvPicPr/>
          <p:nvPr/>
        </p:nvPicPr>
        <p:blipFill>
          <a:blip r:embed="rId3"/>
          <a:stretch>
            <a:fillRect/>
          </a:stretch>
        </p:blipFill>
        <p:spPr>
          <a:xfrm>
            <a:off x="1681920" y="-322920"/>
            <a:ext cx="5760720" cy="745524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150"/>
          <p:cNvPicPr/>
          <p:nvPr/>
        </p:nvPicPr>
        <p:blipFill>
          <a:blip r:embed="rId2"/>
          <a:stretch>
            <a:fillRect/>
          </a:stretch>
        </p:blipFill>
        <p:spPr>
          <a:xfrm>
            <a:off x="1523880" y="-558840"/>
            <a:ext cx="5943600" cy="795024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E5CA"/>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52" name="TextShape 1"/>
          <p:cNvSpPr txBox="1"/>
          <p:nvPr/>
        </p:nvSpPr>
        <p:spPr>
          <a:xfrm>
            <a:off x="457200" y="274680"/>
            <a:ext cx="822924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a:effectLst/>
              </a:rPr>
              <a:t>Physician</a:t>
            </a:r>
            <a:endParaRPr dirty="0">
              <a:effectLst/>
            </a:endParaRPr>
          </a:p>
        </p:txBody>
      </p:sp>
      <p:sp>
        <p:nvSpPr>
          <p:cNvPr id="153"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dirty="0" smtClean="0">
                <a:solidFill>
                  <a:srgbClr val="000000"/>
                </a:solidFill>
                <a:latin typeface="Calibri"/>
              </a:rPr>
              <a:t>Need </a:t>
            </a:r>
            <a:r>
              <a:rPr lang="en-US" sz="3200" dirty="0">
                <a:solidFill>
                  <a:srgbClr val="000000"/>
                </a:solidFill>
                <a:latin typeface="Calibri"/>
              </a:rPr>
              <a:t>to ask the right questions.</a:t>
            </a:r>
            <a:endParaRPr dirty="0"/>
          </a:p>
          <a:p>
            <a:pPr lvl="1">
              <a:lnSpc>
                <a:spcPct val="100000"/>
              </a:lnSpc>
              <a:buFont typeface="Arial"/>
              <a:buChar char="–"/>
            </a:pPr>
            <a:r>
              <a:rPr lang="en-US" sz="2800" dirty="0">
                <a:solidFill>
                  <a:srgbClr val="000000"/>
                </a:solidFill>
                <a:latin typeface="Calibri"/>
              </a:rPr>
              <a:t>Nonverbal communication skills.</a:t>
            </a:r>
            <a:endParaRPr dirty="0"/>
          </a:p>
          <a:p>
            <a:pPr lvl="1">
              <a:lnSpc>
                <a:spcPct val="100000"/>
              </a:lnSpc>
              <a:buFont typeface="Arial"/>
              <a:buChar char="–"/>
            </a:pPr>
            <a:r>
              <a:rPr lang="en-US" sz="2800" dirty="0">
                <a:solidFill>
                  <a:srgbClr val="000000"/>
                </a:solidFill>
                <a:latin typeface="Calibri"/>
              </a:rPr>
              <a:t>Functional use of language.</a:t>
            </a:r>
            <a:endParaRPr dirty="0"/>
          </a:p>
          <a:p>
            <a:pPr lvl="1">
              <a:lnSpc>
                <a:spcPct val="100000"/>
              </a:lnSpc>
              <a:buFont typeface="Arial"/>
              <a:buChar char="–"/>
            </a:pPr>
            <a:r>
              <a:rPr lang="en-US" sz="2800" dirty="0" smtClean="0">
                <a:solidFill>
                  <a:srgbClr val="000000"/>
                </a:solidFill>
                <a:latin typeface="Calibri"/>
              </a:rPr>
              <a:t>Play and social interaction</a:t>
            </a:r>
            <a:endParaRP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E5CA"/>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54" name="TextShape 1"/>
          <p:cNvSpPr txBox="1"/>
          <p:nvPr/>
        </p:nvSpPr>
        <p:spPr>
          <a:xfrm>
            <a:off x="457200" y="274680"/>
            <a:ext cx="822924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a:effectLst/>
              </a:rPr>
              <a:t>Sample Questions</a:t>
            </a:r>
            <a:endParaRPr dirty="0">
              <a:effectLst/>
            </a:endParaRPr>
          </a:p>
        </p:txBody>
      </p:sp>
      <p:sp>
        <p:nvSpPr>
          <p:cNvPr id="155" name="TextShape 2"/>
          <p:cNvSpPr txBox="1"/>
          <p:nvPr/>
        </p:nvSpPr>
        <p:spPr>
          <a:xfrm>
            <a:off x="457200" y="1371600"/>
            <a:ext cx="8229240" cy="4525560"/>
          </a:xfrm>
          <a:prstGeom prst="rect">
            <a:avLst/>
          </a:prstGeom>
        </p:spPr>
        <p:txBody>
          <a:bodyPr/>
          <a:lstStyle/>
          <a:p>
            <a:pPr>
              <a:lnSpc>
                <a:spcPct val="100000"/>
              </a:lnSpc>
              <a:buFont typeface="Arial"/>
              <a:buChar char="•"/>
            </a:pPr>
            <a:r>
              <a:rPr lang="en-US" sz="2400" dirty="0">
                <a:solidFill>
                  <a:srgbClr val="000000"/>
                </a:solidFill>
                <a:latin typeface="Calibri"/>
              </a:rPr>
              <a:t>How many words does your child say </a:t>
            </a:r>
            <a:r>
              <a:rPr lang="en-US" sz="2400" b="1" i="1" u="sng" dirty="0">
                <a:solidFill>
                  <a:srgbClr val="000000"/>
                </a:solidFill>
                <a:latin typeface="Calibri"/>
              </a:rPr>
              <a:t>spontaneously</a:t>
            </a:r>
            <a:r>
              <a:rPr lang="en-US" sz="2400" dirty="0">
                <a:solidFill>
                  <a:srgbClr val="000000"/>
                </a:solidFill>
                <a:latin typeface="Calibri"/>
              </a:rPr>
              <a:t> (not repeating after you</a:t>
            </a:r>
            <a:r>
              <a:rPr lang="en-US" sz="2400" dirty="0" smtClean="0">
                <a:solidFill>
                  <a:srgbClr val="000000"/>
                </a:solidFill>
                <a:latin typeface="Calibri"/>
              </a:rPr>
              <a:t>)?</a:t>
            </a:r>
            <a:endParaRPr sz="2400" dirty="0"/>
          </a:p>
          <a:p>
            <a:pPr>
              <a:lnSpc>
                <a:spcPct val="100000"/>
              </a:lnSpc>
              <a:buFont typeface="Arial"/>
              <a:buChar char="•"/>
            </a:pPr>
            <a:r>
              <a:rPr lang="en-US" sz="2400" dirty="0">
                <a:solidFill>
                  <a:srgbClr val="000000"/>
                </a:solidFill>
                <a:latin typeface="Calibri"/>
              </a:rPr>
              <a:t>Does he use those words </a:t>
            </a:r>
            <a:r>
              <a:rPr lang="en-US" sz="2400" b="1" i="1" u="sng" dirty="0" smtClean="0">
                <a:solidFill>
                  <a:srgbClr val="000000"/>
                </a:solidFill>
                <a:latin typeface="Calibri"/>
              </a:rPr>
              <a:t>functionally</a:t>
            </a:r>
            <a:r>
              <a:rPr lang="en-US" sz="2400" dirty="0" smtClean="0">
                <a:solidFill>
                  <a:srgbClr val="000000"/>
                </a:solidFill>
                <a:latin typeface="Calibri"/>
              </a:rPr>
              <a:t>?</a:t>
            </a:r>
            <a:endParaRPr sz="2400" dirty="0"/>
          </a:p>
          <a:p>
            <a:pPr>
              <a:lnSpc>
                <a:spcPct val="100000"/>
              </a:lnSpc>
              <a:buFont typeface="Arial"/>
              <a:buChar char="•"/>
            </a:pPr>
            <a:r>
              <a:rPr lang="en-US" sz="2400" dirty="0">
                <a:solidFill>
                  <a:srgbClr val="000000"/>
                </a:solidFill>
                <a:latin typeface="Calibri"/>
              </a:rPr>
              <a:t>Does he </a:t>
            </a:r>
            <a:r>
              <a:rPr lang="en-US" sz="2400" b="1" i="1" u="sng" dirty="0" smtClean="0">
                <a:solidFill>
                  <a:srgbClr val="000000"/>
                </a:solidFill>
                <a:latin typeface="Calibri"/>
              </a:rPr>
              <a:t>point</a:t>
            </a:r>
            <a:r>
              <a:rPr lang="en-US" sz="2400" dirty="0">
                <a:solidFill>
                  <a:srgbClr val="000000"/>
                </a:solidFill>
                <a:latin typeface="Calibri"/>
              </a:rPr>
              <a:t> </a:t>
            </a:r>
            <a:r>
              <a:rPr lang="en-US" sz="2400" dirty="0" smtClean="0">
                <a:solidFill>
                  <a:srgbClr val="000000"/>
                </a:solidFill>
                <a:latin typeface="Calibri"/>
              </a:rPr>
              <a:t>to objects six feet away?</a:t>
            </a:r>
          </a:p>
          <a:p>
            <a:pPr>
              <a:lnSpc>
                <a:spcPct val="100000"/>
              </a:lnSpc>
              <a:buFont typeface="Arial"/>
              <a:buChar char="•"/>
            </a:pPr>
            <a:r>
              <a:rPr lang="en-US" sz="2400" dirty="0" smtClean="0">
                <a:solidFill>
                  <a:srgbClr val="000000"/>
                </a:solidFill>
                <a:latin typeface="Calibri"/>
              </a:rPr>
              <a:t>Does he </a:t>
            </a:r>
            <a:r>
              <a:rPr lang="en-US" sz="2400" b="1" i="1" u="sng" dirty="0" smtClean="0">
                <a:solidFill>
                  <a:srgbClr val="000000"/>
                </a:solidFill>
                <a:latin typeface="Calibri"/>
              </a:rPr>
              <a:t>respond</a:t>
            </a:r>
            <a:r>
              <a:rPr lang="en-US" sz="2400" dirty="0" smtClean="0">
                <a:solidFill>
                  <a:srgbClr val="000000"/>
                </a:solidFill>
                <a:latin typeface="Calibri"/>
              </a:rPr>
              <a:t> when his name is called? </a:t>
            </a:r>
            <a:r>
              <a:rPr lang="en-US" sz="2400" b="1" i="1" u="sng" dirty="0" smtClean="0">
                <a:solidFill>
                  <a:srgbClr val="000000"/>
                </a:solidFill>
                <a:latin typeface="Calibri"/>
              </a:rPr>
              <a:t>How and how often</a:t>
            </a:r>
            <a:r>
              <a:rPr lang="en-US" sz="2400" dirty="0" smtClean="0">
                <a:solidFill>
                  <a:srgbClr val="000000"/>
                </a:solidFill>
                <a:latin typeface="Calibri"/>
              </a:rPr>
              <a:t>?</a:t>
            </a:r>
            <a:endParaRPr sz="2400" dirty="0"/>
          </a:p>
          <a:p>
            <a:pPr>
              <a:lnSpc>
                <a:spcPct val="100000"/>
              </a:lnSpc>
              <a:buFont typeface="Arial"/>
              <a:buChar char="•"/>
            </a:pPr>
            <a:r>
              <a:rPr lang="en-US" sz="2400" b="1" i="1" u="sng" dirty="0">
                <a:solidFill>
                  <a:srgbClr val="000000"/>
                </a:solidFill>
                <a:latin typeface="Calibri"/>
              </a:rPr>
              <a:t>How does he let you know what he </a:t>
            </a:r>
            <a:r>
              <a:rPr lang="en-US" sz="2400" b="1" i="1" u="sng" dirty="0" smtClean="0">
                <a:solidFill>
                  <a:srgbClr val="000000"/>
                </a:solidFill>
                <a:latin typeface="Calibri"/>
              </a:rPr>
              <a:t>wants</a:t>
            </a:r>
            <a:r>
              <a:rPr lang="en-US" sz="2400" dirty="0" smtClean="0">
                <a:solidFill>
                  <a:srgbClr val="000000"/>
                </a:solidFill>
                <a:latin typeface="Calibri"/>
              </a:rPr>
              <a:t>?</a:t>
            </a:r>
            <a:endParaRPr sz="2400" dirty="0"/>
          </a:p>
          <a:p>
            <a:pPr>
              <a:lnSpc>
                <a:spcPct val="100000"/>
              </a:lnSpc>
              <a:buFont typeface="Arial"/>
              <a:buChar char="•"/>
            </a:pPr>
            <a:r>
              <a:rPr lang="en-US" sz="2400" dirty="0">
                <a:solidFill>
                  <a:srgbClr val="000000"/>
                </a:solidFill>
                <a:latin typeface="Calibri"/>
              </a:rPr>
              <a:t>Does he </a:t>
            </a:r>
            <a:r>
              <a:rPr lang="en-US" sz="2400" b="1" i="1" u="sng" dirty="0">
                <a:solidFill>
                  <a:srgbClr val="000000"/>
                </a:solidFill>
                <a:latin typeface="Calibri"/>
              </a:rPr>
              <a:t>share his interests </a:t>
            </a:r>
            <a:r>
              <a:rPr lang="en-US" sz="2400" dirty="0">
                <a:solidFill>
                  <a:srgbClr val="000000"/>
                </a:solidFill>
                <a:latin typeface="Calibri"/>
              </a:rPr>
              <a:t>with you…pointing out things on a walk, showing you </a:t>
            </a:r>
            <a:r>
              <a:rPr lang="en-US" sz="2400" dirty="0" smtClean="0">
                <a:solidFill>
                  <a:srgbClr val="000000"/>
                </a:solidFill>
                <a:latin typeface="Calibri"/>
              </a:rPr>
              <a:t>toys?</a:t>
            </a:r>
            <a:endParaRPr sz="2400" dirty="0"/>
          </a:p>
          <a:p>
            <a:pPr>
              <a:lnSpc>
                <a:spcPct val="100000"/>
              </a:lnSpc>
              <a:buFont typeface="Arial"/>
              <a:buChar char="•"/>
            </a:pPr>
            <a:r>
              <a:rPr lang="en-US" sz="2400" dirty="0">
                <a:solidFill>
                  <a:srgbClr val="000000"/>
                </a:solidFill>
                <a:latin typeface="Calibri"/>
              </a:rPr>
              <a:t>Does he </a:t>
            </a:r>
            <a:r>
              <a:rPr lang="en-US" sz="2400" b="1" i="1" u="sng" dirty="0">
                <a:solidFill>
                  <a:srgbClr val="000000"/>
                </a:solidFill>
                <a:latin typeface="Calibri"/>
              </a:rPr>
              <a:t>show you things by looking at you, looking at the object, then looking back at </a:t>
            </a:r>
            <a:r>
              <a:rPr lang="en-US" sz="2400" b="1" i="1" u="sng" dirty="0" smtClean="0">
                <a:solidFill>
                  <a:srgbClr val="000000"/>
                </a:solidFill>
                <a:latin typeface="Calibri"/>
              </a:rPr>
              <a:t>you</a:t>
            </a:r>
            <a:r>
              <a:rPr lang="en-US" sz="2400" dirty="0" smtClean="0">
                <a:solidFill>
                  <a:srgbClr val="000000"/>
                </a:solidFill>
                <a:latin typeface="Calibri"/>
              </a:rPr>
              <a:t>?</a:t>
            </a:r>
            <a:endParaRPr sz="2400" dirty="0"/>
          </a:p>
          <a:p>
            <a:pPr>
              <a:lnSpc>
                <a:spcPct val="100000"/>
              </a:lnSpc>
              <a:buFont typeface="Arial"/>
              <a:buChar char="•"/>
            </a:pPr>
            <a:r>
              <a:rPr lang="en-US" sz="2400" dirty="0">
                <a:solidFill>
                  <a:srgbClr val="000000"/>
                </a:solidFill>
                <a:latin typeface="Calibri"/>
              </a:rPr>
              <a:t>What does your child do to </a:t>
            </a:r>
            <a:r>
              <a:rPr lang="en-US" sz="2400" b="1" i="1" u="sng" dirty="0" smtClean="0">
                <a:solidFill>
                  <a:srgbClr val="000000"/>
                </a:solidFill>
                <a:latin typeface="Calibri"/>
              </a:rPr>
              <a:t>play…what’s fun for him</a:t>
            </a:r>
            <a:r>
              <a:rPr lang="en-US" sz="2400" dirty="0" smtClean="0">
                <a:solidFill>
                  <a:srgbClr val="000000"/>
                </a:solidFill>
                <a:latin typeface="Calibri"/>
              </a:rPr>
              <a:t>?</a:t>
            </a:r>
            <a:endParaRPr sz="2400" dirty="0"/>
          </a:p>
          <a:p>
            <a:pPr>
              <a:lnSpc>
                <a:spcPct val="100000"/>
              </a:lnSpc>
              <a:buFont typeface="Arial"/>
              <a:buChar char="•"/>
            </a:pPr>
            <a:r>
              <a:rPr lang="en-US" sz="2400" dirty="0">
                <a:solidFill>
                  <a:srgbClr val="000000"/>
                </a:solidFill>
                <a:latin typeface="Calibri"/>
              </a:rPr>
              <a:t>Does your child seek you out to </a:t>
            </a:r>
            <a:r>
              <a:rPr lang="en-US" sz="2400" dirty="0" smtClean="0">
                <a:solidFill>
                  <a:srgbClr val="000000"/>
                </a:solidFill>
                <a:latin typeface="Calibri"/>
              </a:rPr>
              <a:t>play?</a:t>
            </a:r>
            <a:endParaRPr sz="2400" dirty="0"/>
          </a:p>
          <a:p>
            <a:pPr>
              <a:lnSpc>
                <a:spcPct val="100000"/>
              </a:lnSpc>
              <a:buFont typeface="Arial"/>
              <a:buChar char="•"/>
            </a:pPr>
            <a:r>
              <a:rPr lang="en-US" sz="2400" dirty="0">
                <a:solidFill>
                  <a:srgbClr val="000000"/>
                </a:solidFill>
                <a:latin typeface="Calibri"/>
              </a:rPr>
              <a:t>Do you and your child play </a:t>
            </a:r>
            <a:r>
              <a:rPr lang="en-US" sz="2400" dirty="0" smtClean="0">
                <a:solidFill>
                  <a:srgbClr val="000000"/>
                </a:solidFill>
                <a:latin typeface="Calibri"/>
              </a:rPr>
              <a:t>together?</a:t>
            </a:r>
            <a:endParaRPr sz="2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457200" y="274680"/>
            <a:ext cx="822924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a:effectLst/>
              </a:rPr>
              <a:t>Simple Things to do in the Office </a:t>
            </a:r>
            <a:endParaRPr dirty="0">
              <a:effectLst/>
            </a:endParaRPr>
          </a:p>
        </p:txBody>
      </p:sp>
      <p:sp>
        <p:nvSpPr>
          <p:cNvPr id="157" name="TextShape 2"/>
          <p:cNvSpPr txBox="1"/>
          <p:nvPr/>
        </p:nvSpPr>
        <p:spPr>
          <a:xfrm>
            <a:off x="457200" y="2362320"/>
            <a:ext cx="8229240" cy="3763440"/>
          </a:xfrm>
          <a:prstGeom prst="rect">
            <a:avLst/>
          </a:prstGeom>
        </p:spPr>
        <p:txBody>
          <a:bodyPr/>
          <a:lstStyle/>
          <a:p>
            <a:pPr>
              <a:lnSpc>
                <a:spcPct val="100000"/>
              </a:lnSpc>
              <a:buFont typeface="Arial"/>
              <a:buChar char="•"/>
            </a:pPr>
            <a:r>
              <a:rPr lang="en-US" sz="3200" dirty="0">
                <a:solidFill>
                  <a:srgbClr val="000000"/>
                </a:solidFill>
                <a:latin typeface="Calibri"/>
              </a:rPr>
              <a:t>Roll a ball back and forth</a:t>
            </a:r>
            <a:endParaRPr dirty="0"/>
          </a:p>
          <a:p>
            <a:pPr>
              <a:lnSpc>
                <a:spcPct val="100000"/>
              </a:lnSpc>
              <a:buFont typeface="Arial"/>
              <a:buChar char="•"/>
            </a:pPr>
            <a:r>
              <a:rPr lang="en-US" sz="3200" dirty="0">
                <a:solidFill>
                  <a:srgbClr val="000000"/>
                </a:solidFill>
                <a:latin typeface="Calibri"/>
              </a:rPr>
              <a:t>Point out an interesting toy</a:t>
            </a:r>
            <a:endParaRPr dirty="0"/>
          </a:p>
          <a:p>
            <a:pPr>
              <a:lnSpc>
                <a:spcPct val="100000"/>
              </a:lnSpc>
              <a:buFont typeface="Arial"/>
              <a:buChar char="•"/>
            </a:pPr>
            <a:r>
              <a:rPr lang="en-US" sz="3200" dirty="0">
                <a:solidFill>
                  <a:srgbClr val="000000"/>
                </a:solidFill>
                <a:latin typeface="Calibri"/>
              </a:rPr>
              <a:t>Call the child by name</a:t>
            </a:r>
            <a:endParaRPr dirty="0"/>
          </a:p>
          <a:p>
            <a:pPr>
              <a:lnSpc>
                <a:spcPct val="100000"/>
              </a:lnSpc>
              <a:buFont typeface="Arial"/>
              <a:buChar char="•"/>
            </a:pPr>
            <a:r>
              <a:rPr lang="en-US" sz="3200" dirty="0">
                <a:solidFill>
                  <a:srgbClr val="000000"/>
                </a:solidFill>
                <a:latin typeface="Calibri"/>
              </a:rPr>
              <a:t>Share an interesting toy with the child</a:t>
            </a:r>
            <a:endParaRPr dirty="0"/>
          </a:p>
          <a:p>
            <a:pPr>
              <a:lnSpc>
                <a:spcPct val="100000"/>
              </a:lnSpc>
              <a:buFont typeface="Arial"/>
              <a:buChar char="•"/>
            </a:pPr>
            <a:r>
              <a:rPr lang="en-US" sz="3200" dirty="0">
                <a:solidFill>
                  <a:srgbClr val="000000"/>
                </a:solidFill>
                <a:latin typeface="Calibri"/>
              </a:rPr>
              <a:t>Look at a book with the child</a:t>
            </a:r>
            <a:endParaRP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457200" y="274680"/>
            <a:ext cx="8229240" cy="1142640"/>
          </a:xfrm>
          <a:prstGeom prst="rect">
            <a:avLst/>
          </a:prstGeom>
        </p:spPr>
        <p:txBody>
          <a:bodyPr anchor="ctr"/>
          <a:lstStyle/>
          <a:p>
            <a:pPr algn="ctr">
              <a:lnSpc>
                <a:spcPct val="100000"/>
              </a:lnSpc>
            </a:pPr>
            <a:r>
              <a:rPr lang="en-US" sz="4400" dirty="0">
                <a:solidFill>
                  <a:srgbClr val="000000"/>
                </a:solidFill>
                <a:latin typeface="Calibri"/>
              </a:rPr>
              <a:t>Making the Diagnosis</a:t>
            </a:r>
            <a:endParaRPr dirty="0"/>
          </a:p>
        </p:txBody>
      </p:sp>
      <p:sp>
        <p:nvSpPr>
          <p:cNvPr id="175" name="TextShape 2"/>
          <p:cNvSpPr txBox="1"/>
          <p:nvPr/>
        </p:nvSpPr>
        <p:spPr>
          <a:xfrm>
            <a:off x="457200" y="1600200"/>
            <a:ext cx="8229240" cy="4525560"/>
          </a:xfrm>
          <a:prstGeom prst="rect">
            <a:avLst/>
          </a:prstGeom>
        </p:spPr>
        <p:txBody>
          <a:bodyPr/>
          <a:lstStyle/>
          <a:p>
            <a:pPr>
              <a:lnSpc>
                <a:spcPct val="100000"/>
              </a:lnSpc>
              <a:buFont typeface="Arial"/>
              <a:buChar char="•"/>
            </a:pPr>
            <a:r>
              <a:rPr lang="en-US" sz="2800" dirty="0">
                <a:solidFill>
                  <a:srgbClr val="000000"/>
                </a:solidFill>
                <a:latin typeface="Calibri"/>
              </a:rPr>
              <a:t>History</a:t>
            </a:r>
            <a:endParaRPr sz="2800" dirty="0"/>
          </a:p>
          <a:p>
            <a:pPr>
              <a:lnSpc>
                <a:spcPct val="100000"/>
              </a:lnSpc>
              <a:buFont typeface="Arial"/>
              <a:buChar char="•"/>
            </a:pPr>
            <a:r>
              <a:rPr lang="en-US" sz="2800" dirty="0">
                <a:solidFill>
                  <a:srgbClr val="000000"/>
                </a:solidFill>
                <a:latin typeface="Calibri"/>
              </a:rPr>
              <a:t>Observation</a:t>
            </a:r>
            <a:endParaRPr sz="2800" dirty="0"/>
          </a:p>
          <a:p>
            <a:pPr>
              <a:lnSpc>
                <a:spcPct val="100000"/>
              </a:lnSpc>
              <a:buFont typeface="Arial"/>
              <a:buChar char="•"/>
            </a:pPr>
            <a:r>
              <a:rPr lang="en-US" sz="2800" dirty="0">
                <a:solidFill>
                  <a:srgbClr val="000000"/>
                </a:solidFill>
                <a:latin typeface="Calibri"/>
              </a:rPr>
              <a:t>Assessment</a:t>
            </a:r>
            <a:endParaRPr sz="2800" dirty="0"/>
          </a:p>
          <a:p>
            <a:pPr lvl="1">
              <a:lnSpc>
                <a:spcPct val="100000"/>
              </a:lnSpc>
              <a:buFont typeface="Arial"/>
              <a:buChar char="–"/>
            </a:pPr>
            <a:r>
              <a:rPr lang="en-US" sz="2800" dirty="0" smtClean="0">
                <a:solidFill>
                  <a:srgbClr val="000000"/>
                </a:solidFill>
                <a:latin typeface="Calibri"/>
              </a:rPr>
              <a:t>ADOS (autism specific assessment)</a:t>
            </a:r>
          </a:p>
          <a:p>
            <a:pPr lvl="1">
              <a:lnSpc>
                <a:spcPct val="100000"/>
              </a:lnSpc>
              <a:buFont typeface="Arial"/>
              <a:buChar char="–"/>
            </a:pPr>
            <a:r>
              <a:rPr lang="en-US" sz="2800" dirty="0" smtClean="0">
                <a:solidFill>
                  <a:srgbClr val="000000"/>
                </a:solidFill>
                <a:latin typeface="Calibri"/>
              </a:rPr>
              <a:t>ADI-R </a:t>
            </a:r>
          </a:p>
          <a:p>
            <a:pPr lvl="1">
              <a:lnSpc>
                <a:spcPct val="100000"/>
              </a:lnSpc>
              <a:buFont typeface="Arial"/>
              <a:buChar char="–"/>
            </a:pPr>
            <a:r>
              <a:rPr lang="en-US" sz="2800" dirty="0" smtClean="0">
                <a:solidFill>
                  <a:srgbClr val="000000"/>
                </a:solidFill>
                <a:latin typeface="Calibri"/>
              </a:rPr>
              <a:t>Mullen </a:t>
            </a:r>
            <a:r>
              <a:rPr lang="en-US" sz="2800" dirty="0">
                <a:solidFill>
                  <a:srgbClr val="000000"/>
                </a:solidFill>
                <a:latin typeface="Calibri"/>
              </a:rPr>
              <a:t>Scales, Bayley </a:t>
            </a:r>
            <a:r>
              <a:rPr lang="en-US" sz="2800" dirty="0" smtClean="0">
                <a:solidFill>
                  <a:srgbClr val="000000"/>
                </a:solidFill>
                <a:latin typeface="Calibri"/>
              </a:rPr>
              <a:t>Scales (general 	developmental assessment)</a:t>
            </a:r>
          </a:p>
          <a:p>
            <a:pPr lvl="1">
              <a:lnSpc>
                <a:spcPct val="100000"/>
              </a:lnSpc>
              <a:buFont typeface="Arial"/>
              <a:buChar char="–"/>
            </a:pPr>
            <a:r>
              <a:rPr lang="en-US" sz="2800" dirty="0" smtClean="0">
                <a:solidFill>
                  <a:srgbClr val="000000"/>
                </a:solidFill>
                <a:latin typeface="Calibri"/>
              </a:rPr>
              <a:t> </a:t>
            </a:r>
            <a:r>
              <a:rPr lang="en-US" sz="2800" dirty="0">
                <a:solidFill>
                  <a:srgbClr val="000000"/>
                </a:solidFill>
                <a:latin typeface="Calibri"/>
              </a:rPr>
              <a:t>Language </a:t>
            </a:r>
            <a:r>
              <a:rPr lang="en-US" sz="2800" dirty="0" smtClean="0">
                <a:solidFill>
                  <a:srgbClr val="000000"/>
                </a:solidFill>
                <a:latin typeface="Calibri"/>
              </a:rPr>
              <a:t>Measurements (MacArthur Dev Comm Inventory, Communication &amp; Symbolic Behaviors Scale)</a:t>
            </a:r>
            <a:endParaRPr sz="2800" dirty="0"/>
          </a:p>
          <a:p>
            <a:pPr>
              <a:lnSpc>
                <a:spcPct val="100000"/>
              </a:lnSpc>
              <a:buFont typeface="Arial"/>
              <a:buChar char="•"/>
            </a:pPr>
            <a:r>
              <a:rPr lang="en-US" sz="2800" dirty="0">
                <a:solidFill>
                  <a:srgbClr val="000000"/>
                </a:solidFill>
                <a:latin typeface="Calibri"/>
              </a:rPr>
              <a:t>Adaptive </a:t>
            </a:r>
            <a:r>
              <a:rPr lang="en-US" sz="2800" dirty="0" smtClean="0">
                <a:solidFill>
                  <a:srgbClr val="000000"/>
                </a:solidFill>
                <a:latin typeface="Calibri"/>
              </a:rPr>
              <a:t>Skills (Vineland)</a:t>
            </a:r>
            <a:endParaRPr sz="2800" dirty="0"/>
          </a:p>
          <a:p>
            <a:pPr>
              <a:lnSpc>
                <a:spcPct val="100000"/>
              </a:lnSpc>
              <a:buFont typeface="Arial"/>
              <a:buChar char="•"/>
            </a:pPr>
            <a:r>
              <a:rPr lang="en-US" sz="2800" dirty="0">
                <a:solidFill>
                  <a:srgbClr val="000000"/>
                </a:solidFill>
                <a:latin typeface="Calibri"/>
              </a:rPr>
              <a:t>Sensory </a:t>
            </a:r>
            <a:r>
              <a:rPr lang="en-US" sz="2800" dirty="0" smtClean="0">
                <a:solidFill>
                  <a:srgbClr val="000000"/>
                </a:solidFill>
                <a:latin typeface="Calibri"/>
              </a:rPr>
              <a:t>Information - Observation </a:t>
            </a:r>
            <a:r>
              <a:rPr lang="en-US" sz="2800" dirty="0">
                <a:solidFill>
                  <a:srgbClr val="000000"/>
                </a:solidFill>
                <a:latin typeface="Calibri"/>
              </a:rPr>
              <a:t>and history.</a:t>
            </a:r>
            <a:endParaRPr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p:nvPr>
        </p:nvSpPr>
        <p:spPr/>
        <p:txBody>
          <a:bodyPr/>
          <a:lstStyle/>
          <a:p>
            <a:pPr algn="ctr"/>
            <a:r>
              <a:rPr lang="en-US" sz="2400" dirty="0" smtClean="0"/>
              <a:t>THREE PRONGED APPROACH</a:t>
            </a:r>
          </a:p>
          <a:p>
            <a:pPr algn="ctr"/>
            <a:endParaRPr lang="en-US" sz="2400" dirty="0"/>
          </a:p>
          <a:p>
            <a:pPr algn="ctr"/>
            <a:r>
              <a:rPr lang="en-US" sz="2400" dirty="0" smtClean="0"/>
              <a:t>MEDICAL</a:t>
            </a:r>
          </a:p>
          <a:p>
            <a:pPr algn="ctr"/>
            <a:endParaRPr lang="en-US" sz="2400" dirty="0" smtClean="0"/>
          </a:p>
          <a:p>
            <a:pPr algn="ctr"/>
            <a:r>
              <a:rPr lang="en-US" sz="2400" dirty="0" smtClean="0"/>
              <a:t>PARENT EDUCATION</a:t>
            </a:r>
          </a:p>
          <a:p>
            <a:pPr algn="ctr"/>
            <a:endParaRPr lang="en-US" sz="2400" dirty="0" smtClean="0"/>
          </a:p>
          <a:p>
            <a:pPr algn="ctr"/>
            <a:r>
              <a:rPr lang="en-US" sz="2400" dirty="0" smtClean="0"/>
              <a:t>THERAPEUTIC</a:t>
            </a:r>
            <a:endParaRPr lang="en-US" sz="2400" dirty="0"/>
          </a:p>
        </p:txBody>
      </p:sp>
      <p:sp>
        <p:nvSpPr>
          <p:cNvPr id="4" name="Title 3"/>
          <p:cNvSpPr>
            <a:spLocks noGrp="1"/>
          </p:cNvSpPr>
          <p:nvPr>
            <p:ph type="title"/>
          </p:nvPr>
        </p:nvSpPr>
        <p:spPr/>
        <p:txBody>
          <a:bodyPr/>
          <a:lstStyle/>
          <a:p>
            <a:pPr algn="ctr"/>
            <a:r>
              <a:rPr lang="en-US" sz="4000" b="1" dirty="0" smtClean="0"/>
              <a:t>WHAT’S NEXT?</a:t>
            </a:r>
            <a:endParaRPr lang="en-US" sz="4000" b="1" dirty="0"/>
          </a:p>
        </p:txBody>
      </p:sp>
    </p:spTree>
    <p:extLst>
      <p:ext uri="{BB962C8B-B14F-4D97-AF65-F5344CB8AC3E}">
        <p14:creationId xmlns:p14="http://schemas.microsoft.com/office/powerpoint/2010/main" val="4134160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457200" y="274680"/>
            <a:ext cx="8229240" cy="1142640"/>
          </a:xfrm>
          <a:prstGeom prst="rect">
            <a:avLst/>
          </a:prstGeom>
        </p:spPr>
        <p:txBody>
          <a:bodyPr anchor="ctr"/>
          <a:lstStyle/>
          <a:p>
            <a:pPr algn="ctr">
              <a:lnSpc>
                <a:spcPct val="100000"/>
              </a:lnSpc>
            </a:pPr>
            <a:r>
              <a:rPr lang="en-US" sz="4800" b="1" dirty="0" smtClean="0"/>
              <a:t>MEDICAL</a:t>
            </a:r>
            <a:endParaRPr sz="4800" b="1" dirty="0"/>
          </a:p>
        </p:txBody>
      </p:sp>
      <p:sp>
        <p:nvSpPr>
          <p:cNvPr id="177"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dirty="0">
                <a:solidFill>
                  <a:srgbClr val="000000"/>
                </a:solidFill>
                <a:latin typeface="Calibri"/>
              </a:rPr>
              <a:t>Hearing Evaluation</a:t>
            </a:r>
            <a:endParaRPr dirty="0"/>
          </a:p>
          <a:p>
            <a:pPr>
              <a:lnSpc>
                <a:spcPct val="100000"/>
              </a:lnSpc>
              <a:buFont typeface="Arial"/>
              <a:buChar char="•"/>
            </a:pPr>
            <a:r>
              <a:rPr lang="en-US" sz="3200" dirty="0">
                <a:solidFill>
                  <a:srgbClr val="000000"/>
                </a:solidFill>
                <a:latin typeface="Calibri"/>
              </a:rPr>
              <a:t>Laboratory </a:t>
            </a:r>
            <a:r>
              <a:rPr lang="en-US" sz="3200" dirty="0" smtClean="0">
                <a:solidFill>
                  <a:srgbClr val="000000"/>
                </a:solidFill>
                <a:latin typeface="Calibri"/>
              </a:rPr>
              <a:t>Evaluation</a:t>
            </a:r>
          </a:p>
          <a:p>
            <a:pPr>
              <a:lnSpc>
                <a:spcPct val="100000"/>
              </a:lnSpc>
              <a:buFont typeface="Arial"/>
              <a:buChar char="•"/>
            </a:pPr>
            <a:r>
              <a:rPr lang="en-US" sz="3200" dirty="0" smtClean="0">
                <a:solidFill>
                  <a:srgbClr val="000000"/>
                </a:solidFill>
                <a:latin typeface="Calibri"/>
              </a:rPr>
              <a:t>Genetic Evaluation</a:t>
            </a:r>
            <a:endParaRPr dirty="0"/>
          </a:p>
          <a:p>
            <a:pPr>
              <a:lnSpc>
                <a:spcPct val="100000"/>
              </a:lnSpc>
              <a:buFont typeface="Arial"/>
              <a:buChar char="•"/>
            </a:pPr>
            <a:r>
              <a:rPr lang="en-US" sz="3200" dirty="0">
                <a:solidFill>
                  <a:srgbClr val="000000"/>
                </a:solidFill>
                <a:latin typeface="Calibri"/>
              </a:rPr>
              <a:t>¿ EEG ?</a:t>
            </a:r>
            <a:endParaRPr dirty="0"/>
          </a:p>
          <a:p>
            <a:pPr>
              <a:lnSpc>
                <a:spcPct val="100000"/>
              </a:lnSpc>
              <a:buFont typeface="Arial"/>
              <a:buChar char="•"/>
            </a:pPr>
            <a:r>
              <a:rPr lang="en-US" sz="3200" dirty="0">
                <a:solidFill>
                  <a:srgbClr val="000000"/>
                </a:solidFill>
                <a:latin typeface="Calibri"/>
              </a:rPr>
              <a:t>¿ MRI ?</a:t>
            </a:r>
            <a:endParaRPr dirty="0"/>
          </a:p>
          <a:p>
            <a:pPr>
              <a:lnSpc>
                <a:spcPct val="100000"/>
              </a:lnSpc>
              <a:buFont typeface="Arial"/>
              <a:buChar char="•"/>
            </a:pPr>
            <a:r>
              <a:rPr lang="en-US" sz="3200" dirty="0">
                <a:solidFill>
                  <a:srgbClr val="000000"/>
                </a:solidFill>
                <a:latin typeface="Calibri"/>
              </a:rPr>
              <a:t>Specific </a:t>
            </a:r>
            <a:r>
              <a:rPr lang="en-US" sz="3200" dirty="0" smtClean="0">
                <a:solidFill>
                  <a:srgbClr val="000000"/>
                </a:solidFill>
                <a:latin typeface="Calibri"/>
              </a:rPr>
              <a:t>additional evaluation </a:t>
            </a:r>
            <a:r>
              <a:rPr lang="en-US" sz="3200" dirty="0">
                <a:solidFill>
                  <a:srgbClr val="000000"/>
                </a:solidFill>
                <a:latin typeface="Calibri"/>
              </a:rPr>
              <a:t>will depend on </a:t>
            </a:r>
            <a:r>
              <a:rPr lang="en-US" sz="3200" dirty="0" smtClean="0">
                <a:solidFill>
                  <a:srgbClr val="000000"/>
                </a:solidFill>
                <a:latin typeface="Calibri"/>
              </a:rPr>
              <a:t>        coexisting </a:t>
            </a:r>
            <a:r>
              <a:rPr lang="en-US" sz="3200" dirty="0">
                <a:solidFill>
                  <a:srgbClr val="000000"/>
                </a:solidFill>
                <a:latin typeface="Calibri"/>
              </a:rPr>
              <a:t>problems</a:t>
            </a:r>
            <a:r>
              <a:rPr lang="en-US" sz="3200" dirty="0" smtClean="0">
                <a:solidFill>
                  <a:srgbClr val="000000"/>
                </a:solidFill>
                <a:latin typeface="Calibri"/>
              </a:rPr>
              <a:t>.</a:t>
            </a:r>
          </a:p>
          <a:p>
            <a:pPr lvl="1">
              <a:buFont typeface="Arial"/>
              <a:buChar char="•"/>
            </a:pPr>
            <a:r>
              <a:rPr lang="en-US" dirty="0" smtClean="0">
                <a:solidFill>
                  <a:srgbClr val="000000"/>
                </a:solidFill>
                <a:latin typeface="Calibri"/>
              </a:rPr>
              <a:t>Gastrointestinal complaints</a:t>
            </a:r>
          </a:p>
          <a:p>
            <a:pPr lvl="1">
              <a:buFont typeface="Arial"/>
              <a:buChar char="•"/>
            </a:pPr>
            <a:r>
              <a:rPr lang="en-US" dirty="0" smtClean="0">
                <a:solidFill>
                  <a:srgbClr val="000000"/>
                </a:solidFill>
                <a:latin typeface="Calibri"/>
              </a:rPr>
              <a:t>Allergy issues</a:t>
            </a:r>
          </a:p>
          <a:p>
            <a:pPr lvl="1">
              <a:buFont typeface="Arial"/>
              <a:buChar char="•"/>
            </a:pPr>
            <a:r>
              <a:rPr lang="en-US" dirty="0" smtClean="0">
                <a:solidFill>
                  <a:srgbClr val="000000"/>
                </a:solidFill>
                <a:latin typeface="Calibri"/>
              </a:rPr>
              <a:t>Sleep issues</a:t>
            </a:r>
          </a:p>
          <a:p>
            <a:pPr lvl="1">
              <a:buFont typeface="Arial"/>
              <a:buChar char="•"/>
            </a:pPr>
            <a:r>
              <a:rPr lang="en-US" dirty="0" smtClean="0">
                <a:solidFill>
                  <a:srgbClr val="000000"/>
                </a:solidFill>
                <a:latin typeface="Calibri"/>
              </a:rPr>
              <a:t>Problems with low muscle tone or fatigue</a:t>
            </a:r>
            <a:endParaRP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457200" y="274680"/>
            <a:ext cx="10058040" cy="1142640"/>
          </a:xfrm>
          <a:prstGeom prst="rect">
            <a:avLst/>
          </a:prstGeom>
        </p:spPr>
        <p:txBody>
          <a:bodyPr anchor="ctr"/>
          <a:lstStyle/>
          <a:p>
            <a:pPr algn="ctr">
              <a:lnSpc>
                <a:spcPct val="100000"/>
              </a:lnSpc>
            </a:pPr>
            <a:r>
              <a:rPr lang="en-US" sz="4000" dirty="0">
                <a:solidFill>
                  <a:srgbClr val="000000"/>
                </a:solidFill>
                <a:latin typeface="Calibri"/>
              </a:rPr>
              <a:t>While Parents Wait for Services to Kick In…</a:t>
            </a:r>
            <a:endParaRPr dirty="0"/>
          </a:p>
        </p:txBody>
      </p:sp>
      <p:sp>
        <p:nvSpPr>
          <p:cNvPr id="179" name="TextShape 2"/>
          <p:cNvSpPr txBox="1"/>
          <p:nvPr/>
        </p:nvSpPr>
        <p:spPr>
          <a:xfrm>
            <a:off x="457200" y="1600200"/>
            <a:ext cx="8229240" cy="4525560"/>
          </a:xfrm>
          <a:prstGeom prst="rect">
            <a:avLst/>
          </a:prstGeom>
        </p:spPr>
        <p:txBody>
          <a:bodyPr/>
          <a:lstStyle/>
          <a:p>
            <a:pPr>
              <a:lnSpc>
                <a:spcPct val="100000"/>
              </a:lnSpc>
              <a:buFont typeface="Arial"/>
              <a:buChar char="•"/>
            </a:pPr>
            <a:r>
              <a:rPr lang="en-US" sz="4000" dirty="0">
                <a:solidFill>
                  <a:srgbClr val="000000"/>
                </a:solidFill>
                <a:latin typeface="Calibri"/>
              </a:rPr>
              <a:t>Parent </a:t>
            </a:r>
            <a:r>
              <a:rPr lang="en-US" sz="4000" dirty="0" smtClean="0">
                <a:solidFill>
                  <a:srgbClr val="000000"/>
                </a:solidFill>
                <a:latin typeface="Calibri"/>
              </a:rPr>
              <a:t>Education and Empowerment</a:t>
            </a:r>
            <a:endParaRPr sz="4000" dirty="0"/>
          </a:p>
          <a:p>
            <a:pPr lvl="1">
              <a:lnSpc>
                <a:spcPct val="100000"/>
              </a:lnSpc>
              <a:buFont typeface="Arial"/>
              <a:buChar char="–"/>
            </a:pPr>
            <a:r>
              <a:rPr lang="en-US" sz="2800" u="sng" dirty="0">
                <a:solidFill>
                  <a:srgbClr val="0000FF"/>
                </a:solidFill>
                <a:latin typeface="Calibri"/>
                <a:hlinkClick r:id="rId3"/>
              </a:rPr>
              <a:t>www.hanen.org</a:t>
            </a:r>
            <a:endParaRPr dirty="0"/>
          </a:p>
          <a:p>
            <a:pPr lvl="1">
              <a:lnSpc>
                <a:spcPct val="100000"/>
              </a:lnSpc>
              <a:buFont typeface="Arial"/>
              <a:buChar char="–"/>
            </a:pPr>
            <a:r>
              <a:rPr lang="en-US" sz="2800" i="1" u="sng" dirty="0">
                <a:solidFill>
                  <a:srgbClr val="0000FF"/>
                </a:solidFill>
                <a:latin typeface="Calibri"/>
                <a:hlinkClick r:id="rId4"/>
              </a:rPr>
              <a:t>An Early Start for Your Child with Autism</a:t>
            </a:r>
            <a:r>
              <a:rPr lang="en-US" sz="2800" i="1" u="sng" dirty="0">
                <a:solidFill>
                  <a:srgbClr val="000000"/>
                </a:solidFill>
                <a:latin typeface="Calibri"/>
              </a:rPr>
              <a:t> </a:t>
            </a:r>
            <a:endParaRPr lang="en-US" sz="2800" i="1" u="sng" dirty="0" smtClean="0">
              <a:solidFill>
                <a:srgbClr val="000000"/>
              </a:solidFill>
              <a:latin typeface="Calibri"/>
            </a:endParaRPr>
          </a:p>
          <a:p>
            <a:pPr lvl="2">
              <a:buFont typeface="Arial"/>
              <a:buChar char="–"/>
            </a:pPr>
            <a:r>
              <a:rPr lang="en-US" sz="2800" dirty="0" smtClean="0">
                <a:solidFill>
                  <a:srgbClr val="000000"/>
                </a:solidFill>
                <a:latin typeface="Calibri"/>
              </a:rPr>
              <a:t>S</a:t>
            </a:r>
            <a:r>
              <a:rPr lang="en-US" sz="2800" dirty="0">
                <a:solidFill>
                  <a:srgbClr val="000000"/>
                </a:solidFill>
                <a:latin typeface="Calibri"/>
              </a:rPr>
              <a:t>. Rogers, G. Dawson, L. Vismara</a:t>
            </a:r>
            <a:endParaRPr dirty="0"/>
          </a:p>
          <a:p>
            <a:pPr lvl="1">
              <a:lnSpc>
                <a:spcPct val="100000"/>
              </a:lnSpc>
              <a:buFont typeface="Arial"/>
              <a:buChar char="–"/>
            </a:pPr>
            <a:r>
              <a:rPr lang="en-US" sz="2800" i="1" u="sng" dirty="0">
                <a:solidFill>
                  <a:srgbClr val="000000"/>
                </a:solidFill>
                <a:latin typeface="Calibri"/>
                <a:hlinkClick r:id="rId5"/>
              </a:rPr>
              <a:t>Teaching Your Child with Love and </a:t>
            </a:r>
            <a:r>
              <a:rPr lang="en-US" sz="2800" i="1" u="sng" dirty="0" smtClean="0">
                <a:solidFill>
                  <a:srgbClr val="000000"/>
                </a:solidFill>
                <a:latin typeface="Calibri"/>
                <a:hlinkClick r:id="rId5"/>
              </a:rPr>
              <a:t>Skill</a:t>
            </a:r>
            <a:endParaRPr lang="en-US" sz="2800" i="1" u="sng" dirty="0" smtClean="0">
              <a:solidFill>
                <a:srgbClr val="000000"/>
              </a:solidFill>
              <a:latin typeface="Calibri"/>
            </a:endParaRPr>
          </a:p>
          <a:p>
            <a:pPr lvl="2">
              <a:buFont typeface="Arial"/>
              <a:buChar char="–"/>
            </a:pPr>
            <a:r>
              <a:rPr lang="en-US" sz="2800" dirty="0" smtClean="0">
                <a:solidFill>
                  <a:srgbClr val="000000"/>
                </a:solidFill>
                <a:latin typeface="Calibri"/>
              </a:rPr>
              <a:t>Joyce </a:t>
            </a:r>
            <a:r>
              <a:rPr lang="en-US" sz="2800" dirty="0">
                <a:solidFill>
                  <a:srgbClr val="000000"/>
                </a:solidFill>
                <a:latin typeface="Calibri"/>
              </a:rPr>
              <a:t>Show</a:t>
            </a:r>
            <a:endParaRPr dirty="0"/>
          </a:p>
          <a:p>
            <a:pPr lvl="1">
              <a:lnSpc>
                <a:spcPct val="100000"/>
              </a:lnSpc>
              <a:buFont typeface="Arial"/>
              <a:buChar char="–"/>
            </a:pPr>
            <a:r>
              <a:rPr lang="en-US" sz="2800" i="1" u="sng" dirty="0">
                <a:solidFill>
                  <a:srgbClr val="000000"/>
                </a:solidFill>
                <a:latin typeface="Calibri"/>
                <a:hlinkClick r:id="rId6"/>
              </a:rPr>
              <a:t>Autism Speaks 100 Day </a:t>
            </a:r>
            <a:r>
              <a:rPr lang="en-US" sz="2800" i="1" u="sng" dirty="0" smtClean="0">
                <a:solidFill>
                  <a:srgbClr val="000000"/>
                </a:solidFill>
                <a:latin typeface="Calibri"/>
                <a:hlinkClick r:id="rId6"/>
              </a:rPr>
              <a:t>Kit</a:t>
            </a:r>
            <a:endParaRPr lang="en-US" dirty="0"/>
          </a:p>
          <a:p>
            <a:pPr lvl="1">
              <a:lnSpc>
                <a:spcPct val="100000"/>
              </a:lnSpc>
              <a:buFont typeface="Arial"/>
              <a:buChar char="–"/>
            </a:pPr>
            <a:r>
              <a:rPr lang="en-US" sz="2800" u="sng" dirty="0" smtClean="0">
                <a:solidFill>
                  <a:srgbClr val="0000FF"/>
                </a:solidFill>
                <a:latin typeface="Calibri"/>
                <a:hlinkClick r:id="rId7"/>
              </a:rPr>
              <a:t>www.cdc.gov/ncbddd/actearly/freematerials.html</a:t>
            </a:r>
            <a:endParaRPr lang="en-US" sz="2800" u="sng" dirty="0" smtClean="0">
              <a:solidFill>
                <a:srgbClr val="0000FF"/>
              </a:solidFill>
              <a:latin typeface="Calibri"/>
            </a:endParaRPr>
          </a:p>
          <a:p>
            <a:pPr lvl="1">
              <a:lnSpc>
                <a:spcPct val="100000"/>
              </a:lnSpc>
              <a:buFont typeface="Arial"/>
              <a:buChar char="–"/>
            </a:pPr>
            <a:r>
              <a:rPr lang="en-US" sz="2400" i="1" u="sng" dirty="0" smtClean="0">
                <a:solidFill>
                  <a:srgbClr val="0000FF"/>
                </a:solidFill>
                <a:latin typeface="Calibri"/>
              </a:rPr>
              <a:t>MORE THAN HOPE</a:t>
            </a:r>
          </a:p>
          <a:p>
            <a:pPr lvl="2">
              <a:buFont typeface="Arial"/>
              <a:buChar char="–"/>
            </a:pPr>
            <a:r>
              <a:rPr lang="en-US" sz="2400" dirty="0" smtClean="0">
                <a:solidFill>
                  <a:srgbClr val="0000FF"/>
                </a:solidFill>
                <a:latin typeface="Calibri"/>
              </a:rPr>
              <a:t>Tanya Papparella</a:t>
            </a:r>
            <a:endParaRPr sz="2400" dirty="0"/>
          </a:p>
          <a:p>
            <a:endParaRPr dirty="0"/>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457200" y="274680"/>
            <a:ext cx="8229240" cy="1142640"/>
          </a:xfrm>
          <a:prstGeom prst="rect">
            <a:avLst/>
          </a:prstGeom>
        </p:spPr>
        <p:txBody>
          <a:bodyPr anchor="ctr"/>
          <a:lstStyle/>
          <a:p>
            <a:pPr algn="ctr"/>
            <a:r>
              <a:rPr lang="en-US" sz="4000" dirty="0">
                <a:solidFill>
                  <a:srgbClr val="000000"/>
                </a:solidFill>
                <a:latin typeface="Calibri"/>
              </a:rPr>
              <a:t>Parents need emotional support</a:t>
            </a:r>
            <a:r>
              <a:rPr lang="en-US" sz="3200" dirty="0">
                <a:solidFill>
                  <a:srgbClr val="000000"/>
                </a:solidFill>
                <a:latin typeface="Calibri"/>
              </a:rPr>
              <a:t> </a:t>
            </a:r>
            <a:endParaRPr dirty="0"/>
          </a:p>
        </p:txBody>
      </p:sp>
      <p:sp>
        <p:nvSpPr>
          <p:cNvPr id="181" name="TextShape 2"/>
          <p:cNvSpPr txBox="1"/>
          <p:nvPr/>
        </p:nvSpPr>
        <p:spPr>
          <a:xfrm>
            <a:off x="457200" y="1600200"/>
            <a:ext cx="8229240" cy="4525560"/>
          </a:xfrm>
          <a:prstGeom prst="rect">
            <a:avLst/>
          </a:prstGeom>
        </p:spPr>
        <p:txBody>
          <a:bodyPr/>
          <a:lstStyle/>
          <a:p>
            <a:pPr>
              <a:lnSpc>
                <a:spcPct val="100000"/>
              </a:lnSpc>
            </a:pPr>
            <a:endParaRPr lang="en-US" dirty="0" smtClean="0"/>
          </a:p>
          <a:p>
            <a:pPr marL="285750" indent="-285750">
              <a:lnSpc>
                <a:spcPct val="100000"/>
              </a:lnSpc>
              <a:buFont typeface="Arial" pitchFamily="34" charset="0"/>
              <a:buChar char="•"/>
            </a:pPr>
            <a:r>
              <a:rPr lang="en-US" dirty="0" smtClean="0"/>
              <a:t>Parents need explicit direction to take care of themselves as individuals and as a couple</a:t>
            </a:r>
          </a:p>
          <a:p>
            <a:pPr marL="285750" indent="-285750">
              <a:lnSpc>
                <a:spcPct val="100000"/>
              </a:lnSpc>
              <a:buFont typeface="Arial" pitchFamily="34" charset="0"/>
              <a:buChar char="•"/>
            </a:pPr>
            <a:r>
              <a:rPr lang="en-US" dirty="0" smtClean="0"/>
              <a:t>Parents need explicit direction to take care of their other children in the midst of their worry about their affected child</a:t>
            </a:r>
          </a:p>
          <a:p>
            <a:pPr marL="285750" indent="-285750">
              <a:lnSpc>
                <a:spcPct val="100000"/>
              </a:lnSpc>
              <a:buFont typeface="Arial" pitchFamily="34" charset="0"/>
              <a:buChar char="•"/>
            </a:pPr>
            <a:r>
              <a:rPr lang="en-US" dirty="0" smtClean="0"/>
              <a:t>Parents need to understand that this is a marathon not a sprint</a:t>
            </a:r>
          </a:p>
          <a:p>
            <a:pPr marL="285750" indent="-285750">
              <a:lnSpc>
                <a:spcPct val="100000"/>
              </a:lnSpc>
              <a:buFont typeface="Arial" pitchFamily="34" charset="0"/>
              <a:buChar char="•"/>
            </a:pPr>
            <a:r>
              <a:rPr lang="en-US" dirty="0" smtClean="0"/>
              <a:t>Parents need some guidance in terms of what resources are legitimate</a:t>
            </a:r>
          </a:p>
          <a:p>
            <a:pPr marL="285750" indent="-285750">
              <a:lnSpc>
                <a:spcPct val="100000"/>
              </a:lnSpc>
              <a:buFont typeface="Arial" pitchFamily="34" charset="0"/>
              <a:buChar char="•"/>
            </a:pPr>
            <a:r>
              <a:rPr lang="en-US" dirty="0" smtClean="0"/>
              <a:t>Parents can benefit from support groups:</a:t>
            </a:r>
          </a:p>
          <a:p>
            <a:pPr marL="742950" lvl="1" indent="-285750">
              <a:buFont typeface="Arial" pitchFamily="34" charset="0"/>
              <a:buChar char="•"/>
            </a:pPr>
            <a:r>
              <a:rPr lang="en-US" dirty="0" smtClean="0"/>
              <a:t>Asperger Parent Support Group</a:t>
            </a:r>
          </a:p>
          <a:p>
            <a:pPr marL="1200150" lvl="2" indent="-285750">
              <a:buFont typeface="Arial" pitchFamily="34" charset="0"/>
              <a:buChar char="•"/>
            </a:pPr>
            <a:r>
              <a:rPr lang="en-US" dirty="0" smtClean="0"/>
              <a:t>Myweb.lmu.edu/jdevine/as/</a:t>
            </a:r>
          </a:p>
          <a:p>
            <a:pPr marL="742950" lvl="1" indent="-285750">
              <a:buFont typeface="Arial" pitchFamily="34" charset="0"/>
              <a:buChar char="•"/>
            </a:pPr>
            <a:r>
              <a:rPr lang="en-US" dirty="0" smtClean="0"/>
              <a:t>Foothill Autism Alliance</a:t>
            </a:r>
          </a:p>
          <a:p>
            <a:pPr marL="1200150" lvl="2" indent="-285750">
              <a:buFont typeface="Arial" pitchFamily="34" charset="0"/>
              <a:buChar char="•"/>
            </a:pPr>
            <a:r>
              <a:rPr lang="en-US" dirty="0" smtClean="0">
                <a:hlinkClick r:id="rId3"/>
              </a:rPr>
              <a:t>www.foothillautism.org</a:t>
            </a:r>
            <a:endParaRPr dirty="0"/>
          </a:p>
          <a:p>
            <a:pPr marL="742950" lvl="1" indent="-285750">
              <a:buFont typeface="Arial" pitchFamily="34" charset="0"/>
              <a:buChar char="•"/>
            </a:pPr>
            <a:r>
              <a:rPr lang="en-US" dirty="0" smtClean="0"/>
              <a:t>The Help Group</a:t>
            </a:r>
          </a:p>
          <a:p>
            <a:pPr marL="1200150" lvl="2" indent="-285750">
              <a:buFont typeface="Arial" pitchFamily="34" charset="0"/>
              <a:buChar char="•"/>
            </a:pPr>
            <a:r>
              <a:rPr lang="en-US" dirty="0" smtClean="0">
                <a:hlinkClick r:id="rId4"/>
              </a:rPr>
              <a:t>www.Helpgroup.org</a:t>
            </a:r>
            <a:endParaRPr lang="en-US" dirty="0" smtClean="0"/>
          </a:p>
          <a:p>
            <a:pPr lvl="2"/>
            <a:endParaRPr lang="en-US" dirty="0"/>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457200" y="274680"/>
            <a:ext cx="822924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a:effectLst/>
              </a:rPr>
              <a:t>Did You Know?</a:t>
            </a:r>
            <a:endParaRPr dirty="0">
              <a:effectLst/>
            </a:endParaRPr>
          </a:p>
        </p:txBody>
      </p:sp>
      <p:sp>
        <p:nvSpPr>
          <p:cNvPr id="121"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dirty="0">
                <a:solidFill>
                  <a:srgbClr val="000000"/>
                </a:solidFill>
                <a:latin typeface="Calibri"/>
              </a:rPr>
              <a:t>Parents identify concerns about their children by…</a:t>
            </a:r>
            <a:endParaRPr dirty="0"/>
          </a:p>
        </p:txBody>
      </p:sp>
      <p:sp>
        <p:nvSpPr>
          <p:cNvPr id="122" name="CustomShape 3"/>
          <p:cNvSpPr/>
          <p:nvPr/>
        </p:nvSpPr>
        <p:spPr>
          <a:xfrm>
            <a:off x="-207360" y="2667000"/>
            <a:ext cx="9351000" cy="2011920"/>
          </a:xfrm>
          <a:prstGeom prst="rect">
            <a:avLst/>
          </a:prstGeom>
        </p:spPr>
        <p:txBody>
          <a:bodyPr/>
          <a:lstStyle/>
          <a:p>
            <a:pPr algn="ctr">
              <a:lnSpc>
                <a:spcPct val="100000"/>
              </a:lnSpc>
            </a:pPr>
            <a:r>
              <a:rPr lang="en-US" sz="9600" b="1" dirty="0">
                <a:solidFill>
                  <a:srgbClr val="00B050"/>
                </a:solidFill>
                <a:latin typeface="Calibri"/>
              </a:rPr>
              <a:t>12-18</a:t>
            </a:r>
            <a:r>
              <a:rPr lang="en-US" sz="9600" b="1" dirty="0">
                <a:solidFill>
                  <a:srgbClr val="FEFEFD"/>
                </a:solidFill>
                <a:latin typeface="Calibri"/>
              </a:rPr>
              <a:t> </a:t>
            </a:r>
            <a:r>
              <a:rPr lang="en-US" sz="9600" b="1" dirty="0">
                <a:solidFill>
                  <a:srgbClr val="00B050"/>
                </a:solidFill>
                <a:latin typeface="Calibri"/>
              </a:rPr>
              <a:t>MONTHS</a:t>
            </a:r>
            <a:endParaRPr sz="9600" b="1" dirty="0">
              <a:solidFill>
                <a:srgbClr val="00B050"/>
              </a:solidFill>
              <a:latin typeface="Calibri"/>
            </a:endParaRPr>
          </a:p>
        </p:txBody>
      </p:sp>
      <p:sp>
        <p:nvSpPr>
          <p:cNvPr id="2" name="Rectangle 1"/>
          <p:cNvSpPr/>
          <p:nvPr/>
        </p:nvSpPr>
        <p:spPr>
          <a:xfrm>
            <a:off x="4455440" y="5943600"/>
            <a:ext cx="4572000" cy="738664"/>
          </a:xfrm>
          <a:prstGeom prst="rect">
            <a:avLst/>
          </a:prstGeom>
        </p:spPr>
        <p:txBody>
          <a:bodyPr>
            <a:spAutoFit/>
          </a:bodyPr>
          <a:lstStyle/>
          <a:p>
            <a:pPr algn="r"/>
            <a:r>
              <a:rPr lang="en-US" sz="1400" dirty="0">
                <a:solidFill>
                  <a:schemeClr val="bg1">
                    <a:lumMod val="50000"/>
                  </a:schemeClr>
                </a:solidFill>
              </a:rPr>
              <a:t>Baghdadli, Picot, Pascal, </a:t>
            </a:r>
            <a:r>
              <a:rPr lang="en-US" sz="1400" dirty="0" smtClean="0">
                <a:solidFill>
                  <a:schemeClr val="bg1">
                    <a:lumMod val="50000"/>
                  </a:schemeClr>
                </a:solidFill>
              </a:rPr>
              <a:t>Pry</a:t>
            </a:r>
            <a:r>
              <a:rPr lang="en-US" sz="1400" dirty="0">
                <a:solidFill>
                  <a:schemeClr val="bg1">
                    <a:lumMod val="50000"/>
                  </a:schemeClr>
                </a:solidFill>
              </a:rPr>
              <a:t>, &amp; Aussilloux, 2003</a:t>
            </a:r>
          </a:p>
          <a:p>
            <a:pPr algn="r"/>
            <a:r>
              <a:rPr lang="en-US" sz="1400" dirty="0">
                <a:solidFill>
                  <a:schemeClr val="bg1">
                    <a:lumMod val="50000"/>
                  </a:schemeClr>
                </a:solidFill>
              </a:rPr>
              <a:t>DeGiacomo &amp; Fombonne, 1998</a:t>
            </a:r>
          </a:p>
          <a:p>
            <a:pPr algn="r"/>
            <a:r>
              <a:rPr lang="en-US" sz="1400" dirty="0">
                <a:solidFill>
                  <a:schemeClr val="bg1">
                    <a:lumMod val="50000"/>
                  </a:schemeClr>
                </a:solidFill>
              </a:rPr>
              <a:t>Tolbert, Brown, Fowler &amp; Parsons, 2001</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repl">
                                        <p:cTn id="7" dur="500" fill="hold"/>
                                        <p:tgtEl>
                                          <p:spTgt spid="122"/>
                                        </p:tgtEl>
                                        <p:attrNameLst>
                                          <p:attrName>ppt_x</p:attrName>
                                        </p:attrNameLst>
                                      </p:cBhvr>
                                      <p:tavLst>
                                        <p:tav tm="0">
                                          <p:val>
                                            <p:strVal val="0-#ppt_w/2"/>
                                          </p:val>
                                        </p:tav>
                                        <p:tav tm="100000">
                                          <p:val>
                                            <p:strVal val="#ppt_x"/>
                                          </p:val>
                                        </p:tav>
                                      </p:tavLst>
                                    </p:anim>
                                    <p:anim calcmode="lin" valueType="num">
                                      <p:cBhvr additive="repl">
                                        <p:cTn id="8"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b="1" dirty="0" smtClean="0"/>
              <a:t>TREATMENT</a:t>
            </a:r>
            <a:br>
              <a:rPr lang="en-US" sz="4000" b="1" dirty="0" smtClean="0"/>
            </a:br>
            <a:endParaRPr lang="en-US" sz="4000" dirty="0"/>
          </a:p>
        </p:txBody>
      </p:sp>
      <p:sp>
        <p:nvSpPr>
          <p:cNvPr id="3" name="Subtitle 2"/>
          <p:cNvSpPr>
            <a:spLocks noGrp="1"/>
          </p:cNvSpPr>
          <p:nvPr>
            <p:ph type="body"/>
          </p:nvPr>
        </p:nvSpPr>
        <p:spPr/>
        <p:txBody>
          <a:bodyPr/>
          <a:lstStyle/>
          <a:p>
            <a:pPr algn="l"/>
            <a:r>
              <a:rPr lang="en-US" sz="2000" dirty="0" smtClean="0"/>
              <a:t>PROGRAMS THAT TARGET PARENT AS INTERVENTIONIST</a:t>
            </a:r>
          </a:p>
          <a:p>
            <a:pPr algn="l"/>
            <a:endParaRPr lang="en-US" sz="2000" dirty="0"/>
          </a:p>
          <a:p>
            <a:pPr algn="l"/>
            <a:r>
              <a:rPr lang="en-US" sz="2000" dirty="0" smtClean="0"/>
              <a:t>IN- HOME SERVICES BY DISCIPLINE</a:t>
            </a:r>
            <a:endParaRPr lang="en-US" sz="2000" dirty="0"/>
          </a:p>
          <a:p>
            <a:pPr algn="l"/>
            <a:endParaRPr lang="en-US" sz="2000" dirty="0"/>
          </a:p>
          <a:p>
            <a:pPr algn="l"/>
            <a:r>
              <a:rPr lang="en-US" sz="2000" dirty="0" smtClean="0"/>
              <a:t>EARLY INTERVENTION PROGRAMS</a:t>
            </a:r>
          </a:p>
        </p:txBody>
      </p:sp>
    </p:spTree>
    <p:extLst>
      <p:ext uri="{BB962C8B-B14F-4D97-AF65-F5344CB8AC3E}">
        <p14:creationId xmlns:p14="http://schemas.microsoft.com/office/powerpoint/2010/main" val="1075521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228600" y="274680"/>
            <a:ext cx="9600840" cy="1142640"/>
          </a:xfrm>
          <a:prstGeom prst="rect">
            <a:avLst/>
          </a:prstGeom>
        </p:spPr>
        <p:txBody>
          <a:bodyPr anchor="ctr"/>
          <a:lstStyle/>
          <a:p>
            <a:pPr algn="ctr">
              <a:lnSpc>
                <a:spcPct val="100000"/>
              </a:lnSpc>
            </a:pPr>
            <a:r>
              <a:rPr lang="en-US" sz="4000" dirty="0">
                <a:solidFill>
                  <a:srgbClr val="000000"/>
                </a:solidFill>
                <a:latin typeface="Calibri"/>
              </a:rPr>
              <a:t>So what do you do with these little guys?</a:t>
            </a:r>
            <a:endParaRPr dirty="0"/>
          </a:p>
        </p:txBody>
      </p:sp>
      <p:sp>
        <p:nvSpPr>
          <p:cNvPr id="183"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dirty="0">
                <a:solidFill>
                  <a:srgbClr val="000000"/>
                </a:solidFill>
                <a:latin typeface="Calibri"/>
              </a:rPr>
              <a:t>Most early intervention programs </a:t>
            </a:r>
            <a:r>
              <a:rPr lang="en-US" sz="3200" dirty="0" smtClean="0">
                <a:solidFill>
                  <a:srgbClr val="000000"/>
                </a:solidFill>
                <a:latin typeface="Calibri"/>
              </a:rPr>
              <a:t>are </a:t>
            </a:r>
            <a:r>
              <a:rPr lang="en-US" sz="3200" dirty="0">
                <a:solidFill>
                  <a:srgbClr val="000000"/>
                </a:solidFill>
                <a:latin typeface="Calibri"/>
              </a:rPr>
              <a:t>for the three-year-old plus populations</a:t>
            </a:r>
            <a:r>
              <a:rPr lang="en-US" sz="3200" dirty="0" smtClean="0">
                <a:solidFill>
                  <a:srgbClr val="000000"/>
                </a:solidFill>
                <a:latin typeface="Calibri"/>
              </a:rPr>
              <a:t>.</a:t>
            </a:r>
          </a:p>
          <a:p>
            <a:pPr>
              <a:lnSpc>
                <a:spcPct val="100000"/>
              </a:lnSpc>
              <a:buFont typeface="Arial"/>
              <a:buChar char="•"/>
            </a:pPr>
            <a:endParaRPr dirty="0"/>
          </a:p>
          <a:p>
            <a:pPr>
              <a:lnSpc>
                <a:spcPct val="100000"/>
              </a:lnSpc>
              <a:buFont typeface="Arial"/>
              <a:buChar char="•"/>
            </a:pPr>
            <a:r>
              <a:rPr lang="en-US" sz="3200" dirty="0">
                <a:solidFill>
                  <a:srgbClr val="000000"/>
                </a:solidFill>
                <a:latin typeface="Calibri"/>
              </a:rPr>
              <a:t>Huge developmental differences between 1 – 2 year old and 3 – 4 year old</a:t>
            </a:r>
            <a:endParaRPr dirty="0"/>
          </a:p>
          <a:p>
            <a:pPr>
              <a:lnSpc>
                <a:spcPct val="100000"/>
              </a:lnSpc>
            </a:pPr>
            <a:endParaRP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Most Effective Programs for Early Intervention are those that have a </a:t>
            </a:r>
            <a:br>
              <a:rPr lang="en-US" dirty="0" smtClean="0"/>
            </a:br>
            <a:r>
              <a:rPr lang="en-US" dirty="0" smtClean="0"/>
              <a:t>Consistent Approach</a:t>
            </a:r>
            <a:endParaRPr lang="en-US" dirty="0"/>
          </a:p>
        </p:txBody>
      </p:sp>
      <p:sp>
        <p:nvSpPr>
          <p:cNvPr id="3" name="Subtitle 2"/>
          <p:cNvSpPr>
            <a:spLocks noGrp="1"/>
          </p:cNvSpPr>
          <p:nvPr>
            <p:ph type="subTitle"/>
          </p:nvPr>
        </p:nvSpPr>
        <p:spPr>
          <a:xfrm>
            <a:off x="381000" y="-76200"/>
            <a:ext cx="8229240" cy="4525920"/>
          </a:xfrm>
        </p:spPr>
        <p:txBody>
          <a:bodyPr/>
          <a:lstStyle/>
          <a:p>
            <a:endParaRPr lang="en-US" dirty="0" smtClean="0"/>
          </a:p>
          <a:p>
            <a:endParaRPr lang="en-US" dirty="0"/>
          </a:p>
          <a:p>
            <a:r>
              <a:rPr lang="en-US" dirty="0" smtClean="0"/>
              <a:t>     </a:t>
            </a:r>
          </a:p>
          <a:p>
            <a:endParaRPr lang="en-US" dirty="0"/>
          </a:p>
          <a:p>
            <a:endParaRPr lang="en-US" dirty="0" smtClean="0"/>
          </a:p>
          <a:p>
            <a:r>
              <a:rPr lang="en-US" dirty="0" smtClean="0"/>
              <a:t>Early Start Denver Model</a:t>
            </a:r>
          </a:p>
          <a:p>
            <a:r>
              <a:rPr lang="en-US" dirty="0"/>
              <a:t>	</a:t>
            </a:r>
            <a:r>
              <a:rPr lang="en-US" i="1" dirty="0" smtClean="0"/>
              <a:t>Pediatrics</a:t>
            </a:r>
            <a:r>
              <a:rPr lang="en-US" dirty="0" smtClean="0"/>
              <a:t>; vol 125; number 1; January 2010; </a:t>
            </a:r>
          </a:p>
          <a:p>
            <a:r>
              <a:rPr lang="en-US" dirty="0" smtClean="0"/>
              <a:t>	http://pediatrics.aappublications.org/content/125/1/e17.full.html</a:t>
            </a:r>
            <a:endParaRPr lang="en-US" dirty="0"/>
          </a:p>
          <a:p>
            <a:endParaRPr lang="en-US" dirty="0" smtClean="0"/>
          </a:p>
          <a:p>
            <a:r>
              <a:rPr lang="en-US" dirty="0" smtClean="0"/>
              <a:t>RESULTS:</a:t>
            </a:r>
          </a:p>
          <a:p>
            <a:pPr marL="285750" lvl="1" indent="-285750">
              <a:buFont typeface="Arial" pitchFamily="34" charset="0"/>
              <a:buChar char="•"/>
            </a:pPr>
            <a:r>
              <a:rPr lang="en-US" dirty="0" smtClean="0"/>
              <a:t>	children who participated in ESDM showed significant improvements</a:t>
            </a:r>
          </a:p>
          <a:p>
            <a:pPr marL="285750" lvl="6" indent="-285750">
              <a:buFont typeface="Arial" pitchFamily="34" charset="0"/>
              <a:buChar char="•"/>
            </a:pPr>
            <a:r>
              <a:rPr lang="en-US" dirty="0"/>
              <a:t> </a:t>
            </a:r>
            <a:r>
              <a:rPr lang="en-US" dirty="0" smtClean="0"/>
              <a:t>              in IQ, adaptive behavior, and autism diagnosis…more than twice</a:t>
            </a:r>
          </a:p>
          <a:p>
            <a:pPr marL="285750" lvl="6" indent="-285750">
              <a:buFont typeface="Arial" pitchFamily="34" charset="0"/>
              <a:buChar char="•"/>
            </a:pPr>
            <a:r>
              <a:rPr lang="en-US" dirty="0"/>
              <a:t> </a:t>
            </a:r>
            <a:r>
              <a:rPr lang="en-US" dirty="0" smtClean="0"/>
              <a:t>              as much as the gains made by the comparison group…more likely</a:t>
            </a:r>
          </a:p>
          <a:p>
            <a:pPr marL="285750" lvl="8" indent="-285750">
              <a:buFont typeface="Arial" pitchFamily="34" charset="0"/>
              <a:buChar char="•"/>
            </a:pPr>
            <a:r>
              <a:rPr lang="en-US" dirty="0"/>
              <a:t> </a:t>
            </a:r>
            <a:r>
              <a:rPr lang="en-US" dirty="0" smtClean="0"/>
              <a:t>              to experience a change in diagnosis from autism to PDD</a:t>
            </a:r>
            <a:endParaRPr lang="en-US" dirty="0"/>
          </a:p>
        </p:txBody>
      </p:sp>
    </p:spTree>
    <p:extLst>
      <p:ext uri="{BB962C8B-B14F-4D97-AF65-F5344CB8AC3E}">
        <p14:creationId xmlns:p14="http://schemas.microsoft.com/office/powerpoint/2010/main" val="3286163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Early Start Denver Model</a:t>
            </a:r>
            <a:endParaRPr lang="en-US" sz="4000" dirty="0"/>
          </a:p>
        </p:txBody>
      </p:sp>
      <p:sp>
        <p:nvSpPr>
          <p:cNvPr id="3" name="Subtitle 2"/>
          <p:cNvSpPr>
            <a:spLocks noGrp="1"/>
          </p:cNvSpPr>
          <p:nvPr>
            <p:ph type="subTitle"/>
          </p:nvPr>
        </p:nvSpPr>
        <p:spPr>
          <a:xfrm>
            <a:off x="457200" y="1295400"/>
            <a:ext cx="8229240" cy="4449720"/>
          </a:xfrm>
        </p:spPr>
        <p:txBody>
          <a:bodyPr/>
          <a:lstStyle/>
          <a:p>
            <a:pPr>
              <a:lnSpc>
                <a:spcPct val="150000"/>
              </a:lnSpc>
            </a:pPr>
            <a:r>
              <a:rPr lang="en-US" dirty="0" smtClean="0"/>
              <a:t>FEATURES of the Program:</a:t>
            </a:r>
          </a:p>
          <a:p>
            <a:pPr>
              <a:lnSpc>
                <a:spcPct val="150000"/>
              </a:lnSpc>
            </a:pPr>
            <a:endParaRPr lang="en-US" dirty="0"/>
          </a:p>
          <a:p>
            <a:pPr>
              <a:lnSpc>
                <a:spcPct val="150000"/>
              </a:lnSpc>
            </a:pPr>
            <a:r>
              <a:rPr lang="en-US" dirty="0" smtClean="0"/>
              <a:t>	Intervention by trained therapists 2 hour sessions, twice per day,</a:t>
            </a:r>
          </a:p>
          <a:p>
            <a:pPr>
              <a:lnSpc>
                <a:spcPct val="150000"/>
              </a:lnSpc>
            </a:pPr>
            <a:r>
              <a:rPr lang="en-US" dirty="0"/>
              <a:t>	</a:t>
            </a:r>
            <a:r>
              <a:rPr lang="en-US" dirty="0" smtClean="0"/>
              <a:t>    5 days (20 hours) a week for 2 years</a:t>
            </a:r>
          </a:p>
          <a:p>
            <a:pPr>
              <a:lnSpc>
                <a:spcPct val="150000"/>
              </a:lnSpc>
            </a:pPr>
            <a:r>
              <a:rPr lang="en-US" dirty="0"/>
              <a:t>	</a:t>
            </a:r>
            <a:r>
              <a:rPr lang="en-US" dirty="0" smtClean="0"/>
              <a:t>Intervention manual and curriculum were used</a:t>
            </a:r>
          </a:p>
          <a:p>
            <a:pPr>
              <a:lnSpc>
                <a:spcPct val="150000"/>
              </a:lnSpc>
            </a:pPr>
            <a:r>
              <a:rPr lang="en-US" dirty="0"/>
              <a:t>	</a:t>
            </a:r>
            <a:r>
              <a:rPr lang="en-US" dirty="0" smtClean="0"/>
              <a:t>One or both parents were provided with parent training during twice</a:t>
            </a:r>
          </a:p>
          <a:p>
            <a:pPr>
              <a:lnSpc>
                <a:spcPct val="150000"/>
              </a:lnSpc>
            </a:pPr>
            <a:r>
              <a:rPr lang="en-US" dirty="0"/>
              <a:t>	 </a:t>
            </a:r>
            <a:r>
              <a:rPr lang="en-US" dirty="0" smtClean="0"/>
              <a:t>   monthly meetings, during which the principles and specific techniques</a:t>
            </a:r>
          </a:p>
          <a:p>
            <a:pPr>
              <a:lnSpc>
                <a:spcPct val="150000"/>
              </a:lnSpc>
            </a:pPr>
            <a:r>
              <a:rPr lang="en-US" dirty="0"/>
              <a:t> </a:t>
            </a:r>
            <a:r>
              <a:rPr lang="en-US" dirty="0" smtClean="0"/>
              <a:t>                  were taught</a:t>
            </a:r>
          </a:p>
          <a:p>
            <a:pPr>
              <a:lnSpc>
                <a:spcPct val="150000"/>
              </a:lnSpc>
            </a:pPr>
            <a:r>
              <a:rPr lang="en-US" dirty="0"/>
              <a:t>	</a:t>
            </a:r>
            <a:r>
              <a:rPr lang="en-US" dirty="0" smtClean="0"/>
              <a:t>Parents were asked to use ESDM strategies at home and to track the</a:t>
            </a:r>
          </a:p>
          <a:p>
            <a:pPr>
              <a:lnSpc>
                <a:spcPct val="150000"/>
              </a:lnSpc>
            </a:pPr>
            <a:r>
              <a:rPr lang="en-US" dirty="0"/>
              <a:t> </a:t>
            </a:r>
            <a:r>
              <a:rPr lang="en-US" dirty="0" smtClean="0"/>
              <a:t>                  number of hours they used these strategies; 5 hours/week</a:t>
            </a:r>
          </a:p>
          <a:p>
            <a:pPr>
              <a:lnSpc>
                <a:spcPct val="150000"/>
              </a:lnSpc>
            </a:pPr>
            <a:r>
              <a:rPr lang="en-US" dirty="0"/>
              <a:t>	</a:t>
            </a:r>
            <a:r>
              <a:rPr lang="en-US" dirty="0" smtClean="0"/>
              <a:t>Children could participate in other community services</a:t>
            </a:r>
            <a:endParaRPr lang="en-US" dirty="0"/>
          </a:p>
        </p:txBody>
      </p:sp>
    </p:spTree>
    <p:extLst>
      <p:ext uri="{BB962C8B-B14F-4D97-AF65-F5344CB8AC3E}">
        <p14:creationId xmlns:p14="http://schemas.microsoft.com/office/powerpoint/2010/main" val="42641983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p:nvPr>
        </p:nvSpPr>
        <p:spPr>
          <a:xfrm>
            <a:off x="381000" y="579480"/>
            <a:ext cx="8229240" cy="6278520"/>
          </a:xfrm>
        </p:spPr>
        <p:txBody>
          <a:bodyPr/>
          <a:lstStyle/>
          <a:p>
            <a:r>
              <a:rPr lang="en-US" dirty="0" smtClean="0"/>
              <a:t>UNIVERSITY OF NORTH CAROLINA – RESPONSIVE TEACHING</a:t>
            </a:r>
          </a:p>
          <a:p>
            <a:r>
              <a:rPr lang="en-US" dirty="0" smtClean="0"/>
              <a:t>	a manualized in-home parent interaction based intervention</a:t>
            </a:r>
          </a:p>
          <a:p>
            <a:r>
              <a:rPr lang="en-US" dirty="0"/>
              <a:t>	</a:t>
            </a:r>
            <a:r>
              <a:rPr lang="en-US" dirty="0" smtClean="0"/>
              <a:t>behavior intervention objectives, discussion points, responsive</a:t>
            </a:r>
          </a:p>
          <a:p>
            <a:r>
              <a:rPr lang="en-US" dirty="0"/>
              <a:t>	</a:t>
            </a:r>
            <a:r>
              <a:rPr lang="en-US" dirty="0" smtClean="0"/>
              <a:t>	teaching strategies, family action plan</a:t>
            </a:r>
          </a:p>
          <a:p>
            <a:endParaRPr lang="en-US" dirty="0"/>
          </a:p>
          <a:p>
            <a:r>
              <a:rPr lang="en-US" dirty="0" smtClean="0"/>
              <a:t>CANADIAN STUDY</a:t>
            </a:r>
          </a:p>
          <a:p>
            <a:r>
              <a:rPr lang="en-US" dirty="0"/>
              <a:t>	</a:t>
            </a:r>
            <a:r>
              <a:rPr lang="en-US" dirty="0" smtClean="0"/>
              <a:t>a parent mediated intervention paradigm, that is in-home and uses</a:t>
            </a:r>
          </a:p>
          <a:p>
            <a:r>
              <a:rPr lang="en-US" dirty="0"/>
              <a:t>	</a:t>
            </a:r>
            <a:r>
              <a:rPr lang="en-US" dirty="0" smtClean="0"/>
              <a:t>	principles of parent responsiveness training and ABA</a:t>
            </a:r>
          </a:p>
          <a:p>
            <a:r>
              <a:rPr lang="en-US" dirty="0"/>
              <a:t>	</a:t>
            </a:r>
            <a:r>
              <a:rPr lang="en-US" dirty="0" smtClean="0"/>
              <a:t>includes intensive parent training and support</a:t>
            </a:r>
          </a:p>
          <a:p>
            <a:endParaRPr lang="en-US" dirty="0"/>
          </a:p>
          <a:p>
            <a:r>
              <a:rPr lang="en-US" dirty="0" smtClean="0"/>
              <a:t>MULTI-SITE TRIAL OF HANEN MORE THAN WORDS</a:t>
            </a:r>
          </a:p>
          <a:p>
            <a:r>
              <a:rPr lang="en-US" dirty="0"/>
              <a:t>	</a:t>
            </a:r>
            <a:r>
              <a:rPr lang="en-US" dirty="0" smtClean="0"/>
              <a:t>trial to see if this established program is effective for toddlers</a:t>
            </a:r>
          </a:p>
          <a:p>
            <a:r>
              <a:rPr lang="en-US" dirty="0"/>
              <a:t>	</a:t>
            </a:r>
            <a:r>
              <a:rPr lang="en-US" dirty="0" smtClean="0"/>
              <a:t>	identified as at risk of developing autism</a:t>
            </a:r>
          </a:p>
          <a:p>
            <a:endParaRPr lang="en-US" dirty="0"/>
          </a:p>
          <a:p>
            <a:r>
              <a:rPr lang="en-US" dirty="0" smtClean="0"/>
              <a:t>EARLY START DENVER MODEL</a:t>
            </a:r>
          </a:p>
          <a:p>
            <a:r>
              <a:rPr lang="en-US" dirty="0"/>
              <a:t>	</a:t>
            </a:r>
            <a:r>
              <a:rPr lang="en-US" dirty="0" smtClean="0"/>
              <a:t>parent manual – skills that promote affective engagement and social</a:t>
            </a:r>
          </a:p>
          <a:p>
            <a:r>
              <a:rPr lang="en-US" dirty="0"/>
              <a:t>	</a:t>
            </a:r>
            <a:r>
              <a:rPr lang="en-US" dirty="0" smtClean="0"/>
              <a:t>	reciprocity</a:t>
            </a:r>
          </a:p>
          <a:p>
            <a:r>
              <a:rPr lang="en-US" dirty="0" smtClean="0"/>
              <a:t>	</a:t>
            </a:r>
            <a:endParaRPr lang="en-US" dirty="0"/>
          </a:p>
        </p:txBody>
      </p:sp>
      <p:sp>
        <p:nvSpPr>
          <p:cNvPr id="2" name="Title 1"/>
          <p:cNvSpPr>
            <a:spLocks noGrp="1"/>
          </p:cNvSpPr>
          <p:nvPr>
            <p:ph type="title"/>
          </p:nvPr>
        </p:nvSpPr>
        <p:spPr>
          <a:xfrm>
            <a:off x="457200" y="304800"/>
            <a:ext cx="8229240" cy="1143000"/>
          </a:xfrm>
        </p:spPr>
        <p:txBody>
          <a:bodyPr/>
          <a:lstStyle/>
          <a:p>
            <a:r>
              <a:rPr lang="en-US" dirty="0" smtClean="0"/>
              <a:t>Parent Driven Interventions….TODDLER TREATMENT NETWORK</a:t>
            </a:r>
            <a:endParaRPr lang="en-US" dirty="0"/>
          </a:p>
        </p:txBody>
      </p:sp>
    </p:spTree>
    <p:extLst>
      <p:ext uri="{BB962C8B-B14F-4D97-AF65-F5344CB8AC3E}">
        <p14:creationId xmlns:p14="http://schemas.microsoft.com/office/powerpoint/2010/main" val="29587603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240" cy="1143000"/>
          </a:xfrm>
        </p:spPr>
        <p:txBody>
          <a:bodyPr/>
          <a:lstStyle/>
          <a:p>
            <a:endParaRPr lang="en-US" dirty="0"/>
          </a:p>
        </p:txBody>
      </p:sp>
      <p:sp>
        <p:nvSpPr>
          <p:cNvPr id="3" name="Text Placeholder 2"/>
          <p:cNvSpPr>
            <a:spLocks noGrp="1"/>
          </p:cNvSpPr>
          <p:nvPr>
            <p:ph type="body"/>
          </p:nvPr>
        </p:nvSpPr>
        <p:spPr>
          <a:xfrm>
            <a:off x="457200" y="274680"/>
            <a:ext cx="8229240" cy="5897520"/>
          </a:xfrm>
        </p:spPr>
        <p:txBody>
          <a:bodyPr/>
          <a:lstStyle/>
          <a:p>
            <a:r>
              <a:rPr lang="en-US" dirty="0" smtClean="0"/>
              <a:t>PROMOTING EARLY SOCIAL-COMMUNICATION COMPETENCY IN </a:t>
            </a:r>
          </a:p>
          <a:p>
            <a:r>
              <a:rPr lang="en-US" dirty="0"/>
              <a:t>	</a:t>
            </a:r>
            <a:r>
              <a:rPr lang="en-US" dirty="0" smtClean="0"/>
              <a:t>TODDLERS WITH AUTISM</a:t>
            </a:r>
          </a:p>
          <a:p>
            <a:r>
              <a:rPr lang="en-US" dirty="0"/>
              <a:t>	</a:t>
            </a:r>
            <a:r>
              <a:rPr lang="en-US" dirty="0" smtClean="0"/>
              <a:t>a home based intervention called Joint Attention Mediated Learning</a:t>
            </a:r>
          </a:p>
          <a:p>
            <a:r>
              <a:rPr lang="en-US" dirty="0"/>
              <a:t>	</a:t>
            </a:r>
            <a:r>
              <a:rPr lang="en-US" dirty="0" smtClean="0"/>
              <a:t>manual</a:t>
            </a:r>
          </a:p>
          <a:p>
            <a:endParaRPr lang="en-US" dirty="0"/>
          </a:p>
          <a:p>
            <a:r>
              <a:rPr lang="en-US" dirty="0" smtClean="0"/>
              <a:t>UCLA/HUNTER COLLEGE CUNY</a:t>
            </a:r>
          </a:p>
          <a:p>
            <a:r>
              <a:rPr lang="en-US" dirty="0"/>
              <a:t>	</a:t>
            </a:r>
            <a:r>
              <a:rPr lang="en-US" dirty="0" smtClean="0"/>
              <a:t>80 parent child dyads recruited and assigned to treatment or control</a:t>
            </a:r>
          </a:p>
          <a:p>
            <a:r>
              <a:rPr lang="en-US" dirty="0"/>
              <a:t>	</a:t>
            </a:r>
            <a:r>
              <a:rPr lang="en-US" dirty="0" smtClean="0"/>
              <a:t>	groups… manualized 12 home based intervention sessions</a:t>
            </a:r>
          </a:p>
          <a:p>
            <a:r>
              <a:rPr lang="en-US" dirty="0"/>
              <a:t>	</a:t>
            </a:r>
            <a:r>
              <a:rPr lang="en-US" dirty="0" smtClean="0"/>
              <a:t>	using video feedback, modeling, and coaching strategies to</a:t>
            </a:r>
          </a:p>
          <a:p>
            <a:r>
              <a:rPr lang="en-US" dirty="0"/>
              <a:t>	</a:t>
            </a:r>
            <a:r>
              <a:rPr lang="en-US" dirty="0" smtClean="0"/>
              <a:t>	help parents build play and communication skills</a:t>
            </a:r>
          </a:p>
          <a:p>
            <a:endParaRPr lang="en-US" dirty="0"/>
          </a:p>
          <a:p>
            <a:r>
              <a:rPr lang="en-US" dirty="0" smtClean="0"/>
              <a:t>WEATHERBY AND LORD</a:t>
            </a:r>
          </a:p>
          <a:p>
            <a:r>
              <a:rPr lang="en-US" dirty="0"/>
              <a:t>	</a:t>
            </a:r>
            <a:r>
              <a:rPr lang="en-US" dirty="0" smtClean="0"/>
              <a:t>parent implemented intervention 3 weekly sessions teaches parents</a:t>
            </a:r>
          </a:p>
          <a:p>
            <a:r>
              <a:rPr lang="en-US" dirty="0"/>
              <a:t>	</a:t>
            </a:r>
            <a:r>
              <a:rPr lang="en-US" dirty="0" smtClean="0"/>
              <a:t>	to embed strategies to support social communication skills</a:t>
            </a:r>
          </a:p>
          <a:p>
            <a:r>
              <a:rPr lang="en-US" dirty="0"/>
              <a:t>	</a:t>
            </a:r>
            <a:r>
              <a:rPr lang="en-US" dirty="0" smtClean="0"/>
              <a:t>	25 hours per week within everyday life activities</a:t>
            </a:r>
            <a:endParaRPr lang="en-US" dirty="0"/>
          </a:p>
        </p:txBody>
      </p:sp>
    </p:spTree>
    <p:extLst>
      <p:ext uri="{BB962C8B-B14F-4D97-AF65-F5344CB8AC3E}">
        <p14:creationId xmlns:p14="http://schemas.microsoft.com/office/powerpoint/2010/main" val="15022359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457200" y="274680"/>
            <a:ext cx="8229240" cy="1142640"/>
          </a:xfrm>
          <a:prstGeom prst="rect">
            <a:avLst/>
          </a:prstGeom>
        </p:spPr>
        <p:txBody>
          <a:bodyPr anchor="ctr"/>
          <a:lstStyle/>
          <a:p>
            <a:endParaRPr dirty="0"/>
          </a:p>
        </p:txBody>
      </p:sp>
      <p:sp>
        <p:nvSpPr>
          <p:cNvPr id="201"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dirty="0" smtClean="0">
                <a:solidFill>
                  <a:srgbClr val="000000"/>
                </a:solidFill>
                <a:latin typeface="Calibri"/>
              </a:rPr>
              <a:t>Need </a:t>
            </a:r>
            <a:r>
              <a:rPr lang="en-US" sz="3200" dirty="0">
                <a:solidFill>
                  <a:srgbClr val="000000"/>
                </a:solidFill>
                <a:latin typeface="Calibri"/>
              </a:rPr>
              <a:t>to </a:t>
            </a:r>
            <a:r>
              <a:rPr lang="en-US" sz="3200" dirty="0" smtClean="0">
                <a:solidFill>
                  <a:srgbClr val="000000"/>
                </a:solidFill>
                <a:latin typeface="Calibri"/>
              </a:rPr>
              <a:t>identify underlying deficits and strengths to set the stage for intervention</a:t>
            </a:r>
          </a:p>
          <a:p>
            <a:pPr>
              <a:lnSpc>
                <a:spcPct val="100000"/>
              </a:lnSpc>
            </a:pPr>
            <a:r>
              <a:rPr lang="en-US" sz="3200" dirty="0">
                <a:solidFill>
                  <a:srgbClr val="000000"/>
                </a:solidFill>
                <a:latin typeface="Calibri"/>
              </a:rPr>
              <a:t>	</a:t>
            </a:r>
            <a:endParaRPr dirty="0"/>
          </a:p>
          <a:p>
            <a:pPr lvl="1">
              <a:lnSpc>
                <a:spcPct val="100000"/>
              </a:lnSpc>
              <a:buFont typeface="Arial"/>
              <a:buChar char="–"/>
            </a:pPr>
            <a:r>
              <a:rPr lang="en-US" sz="2800" dirty="0">
                <a:solidFill>
                  <a:srgbClr val="000000"/>
                </a:solidFill>
                <a:latin typeface="Calibri"/>
              </a:rPr>
              <a:t>Sensory </a:t>
            </a:r>
            <a:r>
              <a:rPr lang="en-US" sz="2800" dirty="0" smtClean="0">
                <a:solidFill>
                  <a:srgbClr val="000000"/>
                </a:solidFill>
                <a:latin typeface="Calibri"/>
              </a:rPr>
              <a:t>integration</a:t>
            </a:r>
          </a:p>
          <a:p>
            <a:pPr lvl="1">
              <a:lnSpc>
                <a:spcPct val="100000"/>
              </a:lnSpc>
              <a:buFont typeface="Arial"/>
              <a:buChar char="–"/>
            </a:pPr>
            <a:endParaRPr lang="en-US" sz="2800" dirty="0">
              <a:solidFill>
                <a:srgbClr val="000000"/>
              </a:solidFill>
              <a:latin typeface="Calibri"/>
            </a:endParaRPr>
          </a:p>
          <a:p>
            <a:pPr lvl="1">
              <a:lnSpc>
                <a:spcPct val="100000"/>
              </a:lnSpc>
            </a:pPr>
            <a:endParaRPr dirty="0"/>
          </a:p>
          <a:p>
            <a:pPr lvl="1">
              <a:lnSpc>
                <a:spcPct val="100000"/>
              </a:lnSpc>
              <a:buFont typeface="Arial"/>
              <a:buChar char="–"/>
            </a:pPr>
            <a:r>
              <a:rPr lang="en-US" sz="2800" dirty="0">
                <a:solidFill>
                  <a:srgbClr val="000000"/>
                </a:solidFill>
                <a:latin typeface="Calibri"/>
              </a:rPr>
              <a:t>Emotional </a:t>
            </a:r>
            <a:r>
              <a:rPr lang="en-US" sz="2800" dirty="0" smtClean="0">
                <a:solidFill>
                  <a:srgbClr val="000000"/>
                </a:solidFill>
                <a:latin typeface="Calibri"/>
              </a:rPr>
              <a:t>self-regulation</a:t>
            </a:r>
            <a:endParaRP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457200" y="274680"/>
            <a:ext cx="8229240" cy="1142640"/>
          </a:xfrm>
          <a:prstGeom prst="rect">
            <a:avLst/>
          </a:prstGeom>
        </p:spPr>
        <p:txBody>
          <a:bodyPr anchor="ctr"/>
          <a:lstStyle/>
          <a:p>
            <a:pPr algn="ctr"/>
            <a:r>
              <a:rPr lang="en-US" sz="4400" dirty="0">
                <a:solidFill>
                  <a:srgbClr val="000000"/>
                </a:solidFill>
                <a:latin typeface="Calibri"/>
              </a:rPr>
              <a:t>Start by Teaching Observational Skills</a:t>
            </a:r>
            <a:endParaRPr sz="4400" dirty="0">
              <a:solidFill>
                <a:srgbClr val="000000"/>
              </a:solidFill>
              <a:latin typeface="Calibri"/>
            </a:endParaRPr>
          </a:p>
        </p:txBody>
      </p:sp>
      <p:sp>
        <p:nvSpPr>
          <p:cNvPr id="193" name="TextShape 2"/>
          <p:cNvSpPr txBox="1"/>
          <p:nvPr/>
        </p:nvSpPr>
        <p:spPr>
          <a:xfrm>
            <a:off x="457200" y="1600200"/>
            <a:ext cx="8229240" cy="4525560"/>
          </a:xfrm>
          <a:prstGeom prst="rect">
            <a:avLst/>
          </a:prstGeom>
        </p:spPr>
        <p:txBody>
          <a:bodyPr/>
          <a:lstStyle/>
          <a:p>
            <a:endParaRPr dirty="0"/>
          </a:p>
        </p:txBody>
      </p:sp>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p:nvPr>
        </p:nvSpPr>
        <p:spPr>
          <a:xfrm>
            <a:off x="228600" y="3657600"/>
            <a:ext cx="8229240" cy="1143000"/>
          </a:xfrm>
        </p:spPr>
        <p:txBody>
          <a:bodyPr/>
          <a:lstStyle/>
          <a:p>
            <a:endParaRPr lang="en-US" dirty="0" smtClean="0"/>
          </a:p>
          <a:p>
            <a:r>
              <a:rPr lang="en-US" dirty="0" smtClean="0"/>
              <a:t>Put on that scientist hat and </a:t>
            </a:r>
          </a:p>
          <a:p>
            <a:r>
              <a:rPr lang="en-US" dirty="0"/>
              <a:t>	</a:t>
            </a:r>
            <a:r>
              <a:rPr lang="en-US" dirty="0" smtClean="0"/>
              <a:t>Pick several times during the day when you can watch your child</a:t>
            </a:r>
          </a:p>
          <a:p>
            <a:r>
              <a:rPr lang="en-US" dirty="0"/>
              <a:t>	</a:t>
            </a:r>
            <a:r>
              <a:rPr lang="en-US" dirty="0" smtClean="0"/>
              <a:t>	bath time</a:t>
            </a:r>
          </a:p>
          <a:p>
            <a:r>
              <a:rPr lang="en-US" dirty="0"/>
              <a:t>	</a:t>
            </a:r>
            <a:r>
              <a:rPr lang="en-US" dirty="0" smtClean="0"/>
              <a:t>	meal time</a:t>
            </a:r>
          </a:p>
          <a:p>
            <a:r>
              <a:rPr lang="en-US" dirty="0"/>
              <a:t>	</a:t>
            </a:r>
            <a:r>
              <a:rPr lang="en-US" dirty="0" smtClean="0"/>
              <a:t>	play time</a:t>
            </a:r>
          </a:p>
          <a:p>
            <a:r>
              <a:rPr lang="en-US" dirty="0"/>
              <a:t>	</a:t>
            </a:r>
            <a:r>
              <a:rPr lang="en-US" dirty="0" smtClean="0"/>
              <a:t>	getting to sleep</a:t>
            </a:r>
          </a:p>
          <a:p>
            <a:r>
              <a:rPr lang="en-US" dirty="0"/>
              <a:t>	</a:t>
            </a:r>
            <a:r>
              <a:rPr lang="en-US" dirty="0" smtClean="0"/>
              <a:t>	changing diaper</a:t>
            </a:r>
          </a:p>
          <a:p>
            <a:endParaRPr lang="en-US" dirty="0"/>
          </a:p>
          <a:p>
            <a:r>
              <a:rPr lang="en-US" dirty="0" smtClean="0"/>
              <a:t>	Record your observations in the following areas:</a:t>
            </a:r>
          </a:p>
          <a:p>
            <a:r>
              <a:rPr lang="en-US" dirty="0"/>
              <a:t>	</a:t>
            </a:r>
            <a:r>
              <a:rPr lang="en-US" dirty="0" smtClean="0"/>
              <a:t>	*Is my child under/over sensitive to sounds…touch…visual input</a:t>
            </a:r>
          </a:p>
          <a:p>
            <a:r>
              <a:rPr lang="en-US" dirty="0"/>
              <a:t>	</a:t>
            </a:r>
            <a:r>
              <a:rPr lang="en-US" dirty="0" smtClean="0"/>
              <a:t>	…deep pressure…rotational movement?</a:t>
            </a:r>
          </a:p>
          <a:p>
            <a:r>
              <a:rPr lang="en-US" dirty="0"/>
              <a:t>	</a:t>
            </a:r>
            <a:r>
              <a:rPr lang="en-US" dirty="0" smtClean="0"/>
              <a:t>	*Does my child seem to seek out a particular kind of sensory</a:t>
            </a:r>
          </a:p>
          <a:p>
            <a:r>
              <a:rPr lang="en-US" dirty="0"/>
              <a:t>	</a:t>
            </a:r>
            <a:r>
              <a:rPr lang="en-US" dirty="0" smtClean="0"/>
              <a:t>	input?</a:t>
            </a:r>
            <a:endParaRPr lang="en-US" dirty="0"/>
          </a:p>
          <a:p>
            <a:r>
              <a:rPr lang="en-US" dirty="0" smtClean="0"/>
              <a:t>		*Does my child avoid certain kinds of sensory input?</a:t>
            </a:r>
          </a:p>
          <a:p>
            <a:r>
              <a:rPr lang="en-US" dirty="0"/>
              <a:t>	</a:t>
            </a:r>
            <a:r>
              <a:rPr lang="en-US" dirty="0" smtClean="0"/>
              <a:t>		</a:t>
            </a:r>
          </a:p>
          <a:p>
            <a:r>
              <a:rPr lang="en-US" dirty="0"/>
              <a:t>	</a:t>
            </a:r>
            <a:r>
              <a:rPr lang="en-US" dirty="0" smtClean="0"/>
              <a:t>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p:nvPr>
        </p:nvSpPr>
        <p:spPr>
          <a:xfrm>
            <a:off x="360" y="3505200"/>
            <a:ext cx="9143640" cy="1143000"/>
          </a:xfrm>
        </p:spPr>
        <p:txBody>
          <a:bodyPr/>
          <a:lstStyle/>
          <a:p>
            <a:r>
              <a:rPr lang="en-US" dirty="0" smtClean="0"/>
              <a:t>	When is my child at his/her happiest and most comfortable, physically </a:t>
            </a:r>
          </a:p>
          <a:p>
            <a:r>
              <a:rPr lang="en-US" dirty="0"/>
              <a:t>	</a:t>
            </a:r>
            <a:r>
              <a:rPr lang="en-US" dirty="0" smtClean="0"/>
              <a:t>	and emotionally?</a:t>
            </a:r>
          </a:p>
          <a:p>
            <a:r>
              <a:rPr lang="en-US" dirty="0"/>
              <a:t>	</a:t>
            </a:r>
            <a:r>
              <a:rPr lang="en-US" dirty="0" smtClean="0"/>
              <a:t>When is he/she the most uncomfortable, physically and emotionally?</a:t>
            </a:r>
          </a:p>
          <a:p>
            <a:endParaRPr lang="en-US" dirty="0"/>
          </a:p>
          <a:p>
            <a:endParaRPr lang="en-US" dirty="0" smtClean="0"/>
          </a:p>
          <a:p>
            <a:r>
              <a:rPr lang="en-US" dirty="0"/>
              <a:t>	</a:t>
            </a:r>
            <a:r>
              <a:rPr lang="en-US" dirty="0" smtClean="0"/>
              <a:t>When is my child the most willing and able to play with me, engage with</a:t>
            </a:r>
          </a:p>
          <a:p>
            <a:r>
              <a:rPr lang="en-US" dirty="0"/>
              <a:t>	</a:t>
            </a:r>
            <a:r>
              <a:rPr lang="en-US" dirty="0" smtClean="0"/>
              <a:t>	me?  What is happening at that time?  Where are you both?  </a:t>
            </a:r>
          </a:p>
          <a:p>
            <a:r>
              <a:rPr lang="en-US" dirty="0"/>
              <a:t>	</a:t>
            </a:r>
            <a:r>
              <a:rPr lang="en-US" dirty="0" smtClean="0"/>
              <a:t>	What is the setting like?  What is the time of day? </a:t>
            </a:r>
          </a:p>
          <a:p>
            <a:r>
              <a:rPr lang="en-US" dirty="0"/>
              <a:t>	</a:t>
            </a:r>
            <a:r>
              <a:rPr lang="en-US" dirty="0" smtClean="0"/>
              <a:t>	What are you doing?  What is he or she doing?</a:t>
            </a:r>
          </a:p>
          <a:p>
            <a:r>
              <a:rPr lang="en-US" dirty="0"/>
              <a:t>	</a:t>
            </a:r>
            <a:r>
              <a:rPr lang="en-US" dirty="0" smtClean="0"/>
              <a:t>	What captures your child’s attention (in a happy way)?</a:t>
            </a:r>
          </a:p>
          <a:p>
            <a:r>
              <a:rPr lang="en-US" dirty="0"/>
              <a:t>	</a:t>
            </a:r>
          </a:p>
        </p:txBody>
      </p:sp>
    </p:spTree>
    <p:extLst>
      <p:ext uri="{BB962C8B-B14F-4D97-AF65-F5344CB8AC3E}">
        <p14:creationId xmlns:p14="http://schemas.microsoft.com/office/powerpoint/2010/main" val="18746112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	    </a:t>
            </a:r>
            <a:r>
              <a:rPr lang="en-US" sz="3600" dirty="0" smtClean="0"/>
              <a:t>LET THE GAMES BEGIN!!	</a:t>
            </a:r>
            <a:endParaRPr lang="en-US" sz="3600" dirty="0"/>
          </a:p>
        </p:txBody>
      </p:sp>
      <p:sp>
        <p:nvSpPr>
          <p:cNvPr id="3" name="Text Placeholder 2"/>
          <p:cNvSpPr>
            <a:spLocks noGrp="1"/>
          </p:cNvSpPr>
          <p:nvPr>
            <p:ph type="body"/>
          </p:nvPr>
        </p:nvSpPr>
        <p:spPr>
          <a:xfrm>
            <a:off x="457200" y="3581400"/>
            <a:ext cx="8229240" cy="1143000"/>
          </a:xfrm>
        </p:spPr>
        <p:txBody>
          <a:bodyPr/>
          <a:lstStyle/>
          <a:p>
            <a:r>
              <a:rPr lang="en-US" sz="2400" dirty="0" smtClean="0"/>
              <a:t>Once parents have learned to look at see how to “optimize” </a:t>
            </a:r>
          </a:p>
          <a:p>
            <a:r>
              <a:rPr lang="en-US" sz="2400" dirty="0"/>
              <a:t>	</a:t>
            </a:r>
            <a:r>
              <a:rPr lang="en-US" sz="2400" dirty="0" smtClean="0"/>
              <a:t>their child so that he or she is ready to engage…</a:t>
            </a:r>
          </a:p>
          <a:p>
            <a:r>
              <a:rPr lang="en-US" sz="2400" dirty="0" smtClean="0"/>
              <a:t>	</a:t>
            </a:r>
          </a:p>
          <a:p>
            <a:r>
              <a:rPr lang="en-US" sz="2400" i="1" dirty="0" smtClean="0"/>
              <a:t>An Early Start for Your Child with Autism</a:t>
            </a:r>
          </a:p>
          <a:p>
            <a:r>
              <a:rPr lang="en-US" sz="2400" i="1" dirty="0"/>
              <a:t>	</a:t>
            </a:r>
            <a:r>
              <a:rPr lang="en-US" sz="2400" dirty="0" smtClean="0"/>
              <a:t>Sally Rogers, Geraldine Dawson, Laurie Vismara</a:t>
            </a:r>
          </a:p>
          <a:p>
            <a:endParaRPr lang="en-US" sz="2400" i="1" dirty="0"/>
          </a:p>
          <a:p>
            <a:r>
              <a:rPr lang="en-US" sz="2400" i="1" dirty="0" smtClean="0"/>
              <a:t>Teaching Your Child with Love and Skill</a:t>
            </a:r>
          </a:p>
          <a:p>
            <a:r>
              <a:rPr lang="en-US" sz="2400" i="1" dirty="0"/>
              <a:t>	</a:t>
            </a:r>
            <a:r>
              <a:rPr lang="en-US" sz="2400" dirty="0" smtClean="0"/>
              <a:t>Joyce Show</a:t>
            </a:r>
          </a:p>
          <a:p>
            <a:endParaRPr lang="en-US" sz="2400" i="1" dirty="0"/>
          </a:p>
          <a:p>
            <a:r>
              <a:rPr lang="en-US" sz="2400" i="1" dirty="0" smtClean="0"/>
              <a:t>More Than Words</a:t>
            </a:r>
          </a:p>
          <a:p>
            <a:r>
              <a:rPr lang="en-US" sz="2400" i="1" dirty="0"/>
              <a:t>	</a:t>
            </a:r>
            <a:r>
              <a:rPr lang="en-US" sz="2400" i="1" dirty="0" smtClean="0">
                <a:hlinkClick r:id="rId3"/>
              </a:rPr>
              <a:t>www.hanen.org</a:t>
            </a:r>
            <a:endParaRPr lang="en-US" sz="2400" i="1" dirty="0" smtClean="0"/>
          </a:p>
          <a:p>
            <a:endParaRPr lang="en-US" i="1" dirty="0"/>
          </a:p>
          <a:p>
            <a:endParaRPr lang="en-US" i="1" dirty="0" smtClean="0"/>
          </a:p>
          <a:p>
            <a:endParaRPr lang="en-US" i="1" dirty="0"/>
          </a:p>
        </p:txBody>
      </p:sp>
    </p:spTree>
    <p:extLst>
      <p:ext uri="{BB962C8B-B14F-4D97-AF65-F5344CB8AC3E}">
        <p14:creationId xmlns:p14="http://schemas.microsoft.com/office/powerpoint/2010/main" val="288472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457200" y="274680"/>
            <a:ext cx="822924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a:effectLst/>
              </a:rPr>
              <a:t>Did You Know?</a:t>
            </a:r>
            <a:endParaRPr dirty="0">
              <a:effectLst/>
            </a:endParaRPr>
          </a:p>
        </p:txBody>
      </p:sp>
      <p:sp>
        <p:nvSpPr>
          <p:cNvPr id="124"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dirty="0">
                <a:solidFill>
                  <a:srgbClr val="000000"/>
                </a:solidFill>
                <a:latin typeface="Calibri"/>
              </a:rPr>
              <a:t>Autism can be reliably diagnosed in children…</a:t>
            </a:r>
            <a:endParaRPr dirty="0"/>
          </a:p>
          <a:p>
            <a:pPr>
              <a:lnSpc>
                <a:spcPct val="100000"/>
              </a:lnSpc>
            </a:pPr>
            <a:endParaRPr dirty="0"/>
          </a:p>
          <a:p>
            <a:pPr>
              <a:lnSpc>
                <a:spcPct val="100000"/>
              </a:lnSpc>
            </a:pPr>
            <a:endParaRPr dirty="0"/>
          </a:p>
          <a:p>
            <a:pPr>
              <a:lnSpc>
                <a:spcPct val="100000"/>
              </a:lnSpc>
            </a:pPr>
            <a:endParaRPr dirty="0"/>
          </a:p>
        </p:txBody>
      </p:sp>
      <p:sp>
        <p:nvSpPr>
          <p:cNvPr id="125" name="CustomShape 3"/>
          <p:cNvSpPr/>
          <p:nvPr/>
        </p:nvSpPr>
        <p:spPr>
          <a:xfrm>
            <a:off x="228600" y="2581920"/>
            <a:ext cx="8763000" cy="914760"/>
          </a:xfrm>
          <a:prstGeom prst="rect">
            <a:avLst/>
          </a:prstGeom>
        </p:spPr>
        <p:txBody>
          <a:bodyPr/>
          <a:lstStyle/>
          <a:p>
            <a:pPr algn="ctr">
              <a:lnSpc>
                <a:spcPct val="100000"/>
              </a:lnSpc>
            </a:pPr>
            <a:r>
              <a:rPr lang="en-US" sz="9600" b="1" dirty="0">
                <a:solidFill>
                  <a:srgbClr val="00B050"/>
                </a:solidFill>
                <a:latin typeface="Calibri"/>
              </a:rPr>
              <a:t>2 YEARS OLD AND YOUNGER!</a:t>
            </a:r>
            <a:endParaRPr sz="9600" b="1" dirty="0">
              <a:solidFill>
                <a:srgbClr val="00B050"/>
              </a:solidFill>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repl">
                                        <p:cTn id="7" dur="500" fill="hold"/>
                                        <p:tgtEl>
                                          <p:spTgt spid="125"/>
                                        </p:tgtEl>
                                        <p:attrNameLst>
                                          <p:attrName>ppt_x</p:attrName>
                                        </p:attrNameLst>
                                      </p:cBhvr>
                                      <p:tavLst>
                                        <p:tav tm="0">
                                          <p:val>
                                            <p:strVal val="0-#ppt_w/2"/>
                                          </p:val>
                                        </p:tav>
                                        <p:tav tm="100000">
                                          <p:val>
                                            <p:strVal val="#ppt_x"/>
                                          </p:val>
                                        </p:tav>
                                      </p:tavLst>
                                    </p:anim>
                                    <p:anim calcmode="lin" valueType="num">
                                      <p:cBhvr additive="repl">
                                        <p:cTn id="8" dur="5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All parents would have training in the promotion of social </a:t>
            </a:r>
          </a:p>
          <a:p>
            <a:r>
              <a:rPr lang="en-US" dirty="0"/>
              <a:t>	</a:t>
            </a:r>
            <a:r>
              <a:rPr lang="en-US" dirty="0" smtClean="0"/>
              <a:t>interaction and engagement with their infants </a:t>
            </a:r>
          </a:p>
          <a:p>
            <a:r>
              <a:rPr lang="en-US" dirty="0"/>
              <a:t>	</a:t>
            </a:r>
            <a:r>
              <a:rPr lang="en-US" dirty="0" smtClean="0"/>
              <a:t>starting in early infancy</a:t>
            </a:r>
          </a:p>
          <a:p>
            <a:endParaRPr lang="en-US" dirty="0"/>
          </a:p>
          <a:p>
            <a:r>
              <a:rPr lang="en-US" dirty="0" smtClean="0"/>
              <a:t>All children in whom an autism diagnosis was suspected</a:t>
            </a:r>
          </a:p>
          <a:p>
            <a:r>
              <a:rPr lang="en-US" dirty="0"/>
              <a:t>	</a:t>
            </a:r>
            <a:r>
              <a:rPr lang="en-US" dirty="0" smtClean="0"/>
              <a:t>would have immediate provision of early intervention</a:t>
            </a:r>
          </a:p>
          <a:p>
            <a:r>
              <a:rPr lang="en-US" dirty="0"/>
              <a:t>	</a:t>
            </a:r>
            <a:r>
              <a:rPr lang="en-US" dirty="0" smtClean="0"/>
              <a:t>services </a:t>
            </a:r>
          </a:p>
          <a:p>
            <a:endParaRPr lang="en-US" dirty="0"/>
          </a:p>
          <a:p>
            <a:r>
              <a:rPr lang="en-US" dirty="0" smtClean="0"/>
              <a:t>Services would include parent training in behavioral strategies as well as in</a:t>
            </a:r>
          </a:p>
          <a:p>
            <a:r>
              <a:rPr lang="en-US" dirty="0"/>
              <a:t>	</a:t>
            </a:r>
            <a:r>
              <a:rPr lang="en-US" dirty="0" smtClean="0"/>
              <a:t>promoting social communication and optimizing state regulation using</a:t>
            </a:r>
          </a:p>
          <a:p>
            <a:r>
              <a:rPr lang="en-US" dirty="0"/>
              <a:t>	</a:t>
            </a:r>
            <a:r>
              <a:rPr lang="en-US" dirty="0" smtClean="0"/>
              <a:t>sensory strategies</a:t>
            </a:r>
          </a:p>
          <a:p>
            <a:endParaRPr lang="en-US" dirty="0"/>
          </a:p>
          <a:p>
            <a:r>
              <a:rPr lang="en-US" dirty="0" smtClean="0"/>
              <a:t>All pediatricians would have special training in diagnosing autism in the primary </a:t>
            </a:r>
          </a:p>
          <a:p>
            <a:r>
              <a:rPr lang="en-US" dirty="0" smtClean="0"/>
              <a:t>	care setting</a:t>
            </a:r>
          </a:p>
          <a:p>
            <a:endParaRPr lang="en-US" dirty="0" smtClean="0"/>
          </a:p>
          <a:p>
            <a:r>
              <a:rPr lang="en-US" dirty="0" smtClean="0"/>
              <a:t>All child care providers would have training in observation of children, including</a:t>
            </a:r>
          </a:p>
          <a:p>
            <a:r>
              <a:rPr lang="en-US" dirty="0"/>
              <a:t>	</a:t>
            </a:r>
            <a:r>
              <a:rPr lang="en-US" dirty="0" smtClean="0"/>
              <a:t>ID of atypical behavior and communication of concerns to parents</a:t>
            </a:r>
            <a:endParaRPr lang="en-US" dirty="0"/>
          </a:p>
        </p:txBody>
      </p:sp>
      <p:sp>
        <p:nvSpPr>
          <p:cNvPr id="2" name="Title 1"/>
          <p:cNvSpPr>
            <a:spLocks noGrp="1"/>
          </p:cNvSpPr>
          <p:nvPr>
            <p:ph type="title"/>
          </p:nvPr>
        </p:nvSpPr>
        <p:spPr/>
        <p:txBody>
          <a:bodyPr/>
          <a:lstStyle/>
          <a:p>
            <a:pPr algn="ctr"/>
            <a:r>
              <a:rPr lang="en-US" sz="2800" dirty="0" smtClean="0"/>
              <a:t>If I were queen of the universe…</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676400"/>
            <a:ext cx="1828800" cy="212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499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457200" y="274680"/>
            <a:ext cx="8229240" cy="1142640"/>
          </a:xfrm>
          <a:prstGeom prst="rect">
            <a:avLst/>
          </a:prstGeom>
        </p:spPr>
        <p:txBody>
          <a:bodyPr anchor="ctr"/>
          <a:lstStyle/>
          <a:p>
            <a:pPr algn="ctr">
              <a:lnSpc>
                <a:spcPct val="100000"/>
              </a:lnSpc>
            </a:pPr>
            <a:r>
              <a:rPr lang="en-US" sz="4400" dirty="0">
                <a:solidFill>
                  <a:srgbClr val="000000"/>
                </a:solidFill>
                <a:latin typeface="Calibri"/>
              </a:rPr>
              <a:t>Conclusions</a:t>
            </a:r>
            <a:endParaRPr sz="4400" dirty="0">
              <a:solidFill>
                <a:srgbClr val="000000"/>
              </a:solidFill>
              <a:latin typeface="Calibri"/>
            </a:endParaRPr>
          </a:p>
        </p:txBody>
      </p:sp>
      <p:sp>
        <p:nvSpPr>
          <p:cNvPr id="203"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dirty="0">
                <a:solidFill>
                  <a:srgbClr val="000000"/>
                </a:solidFill>
                <a:latin typeface="Calibri"/>
              </a:rPr>
              <a:t>Autism </a:t>
            </a:r>
            <a:r>
              <a:rPr lang="en-US" sz="3200" dirty="0" smtClean="0">
                <a:solidFill>
                  <a:srgbClr val="000000"/>
                </a:solidFill>
                <a:latin typeface="Calibri"/>
              </a:rPr>
              <a:t>CAN be </a:t>
            </a:r>
            <a:r>
              <a:rPr lang="en-US" sz="3200" dirty="0">
                <a:solidFill>
                  <a:srgbClr val="000000"/>
                </a:solidFill>
                <a:latin typeface="Calibri"/>
              </a:rPr>
              <a:t>reliably diagnosed in the second year of life</a:t>
            </a:r>
            <a:r>
              <a:rPr lang="en-US" sz="3200" dirty="0" smtClean="0">
                <a:solidFill>
                  <a:srgbClr val="000000"/>
                </a:solidFill>
                <a:latin typeface="Calibri"/>
              </a:rPr>
              <a:t>.</a:t>
            </a:r>
          </a:p>
          <a:p>
            <a:pPr>
              <a:lnSpc>
                <a:spcPct val="100000"/>
              </a:lnSpc>
            </a:pPr>
            <a:endParaRPr dirty="0"/>
          </a:p>
          <a:p>
            <a:pPr>
              <a:lnSpc>
                <a:spcPct val="100000"/>
              </a:lnSpc>
              <a:buFont typeface="Arial"/>
              <a:buChar char="•"/>
            </a:pPr>
            <a:r>
              <a:rPr lang="en-US" sz="3200" dirty="0">
                <a:solidFill>
                  <a:srgbClr val="000000"/>
                </a:solidFill>
                <a:latin typeface="Calibri"/>
              </a:rPr>
              <a:t>Autism </a:t>
            </a:r>
            <a:r>
              <a:rPr lang="en-US" sz="3200" dirty="0" smtClean="0">
                <a:solidFill>
                  <a:srgbClr val="000000"/>
                </a:solidFill>
                <a:latin typeface="Calibri"/>
              </a:rPr>
              <a:t>SHOULD be </a:t>
            </a:r>
            <a:r>
              <a:rPr lang="en-US" sz="3200" dirty="0">
                <a:solidFill>
                  <a:srgbClr val="000000"/>
                </a:solidFill>
                <a:latin typeface="Calibri"/>
              </a:rPr>
              <a:t>diagnosed in the second year of life</a:t>
            </a:r>
            <a:r>
              <a:rPr lang="en-US" sz="3200" dirty="0" smtClean="0">
                <a:solidFill>
                  <a:srgbClr val="000000"/>
                </a:solidFill>
                <a:latin typeface="Calibri"/>
              </a:rPr>
              <a:t>.</a:t>
            </a:r>
          </a:p>
          <a:p>
            <a:pPr>
              <a:lnSpc>
                <a:spcPct val="100000"/>
              </a:lnSpc>
            </a:pPr>
            <a:endParaRPr dirty="0"/>
          </a:p>
          <a:p>
            <a:pPr>
              <a:lnSpc>
                <a:spcPct val="100000"/>
              </a:lnSpc>
              <a:buFont typeface="Arial"/>
              <a:buChar char="•"/>
            </a:pPr>
            <a:r>
              <a:rPr lang="en-US" sz="3200" dirty="0">
                <a:solidFill>
                  <a:srgbClr val="000000"/>
                </a:solidFill>
                <a:latin typeface="Calibri"/>
              </a:rPr>
              <a:t>Early intervention means better outcome.</a:t>
            </a:r>
            <a:endParaRPr dirty="0"/>
          </a:p>
          <a:p>
            <a:pPr>
              <a:lnSpc>
                <a:spcPct val="100000"/>
              </a:lnSpc>
            </a:pPr>
            <a:endParaRP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dirty="0" smtClean="0"/>
              <a:t>YOUNG ADULTS WITH AUTISM</a:t>
            </a:r>
            <a:endParaRPr lang="en-US" sz="3200" dirty="0"/>
          </a:p>
        </p:txBody>
      </p:sp>
      <p:sp>
        <p:nvSpPr>
          <p:cNvPr id="5" name="Text Placeholder 4"/>
          <p:cNvSpPr>
            <a:spLocks noGrp="1"/>
          </p:cNvSpPr>
          <p:nvPr>
            <p:ph type="body"/>
          </p:nvPr>
        </p:nvSpPr>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50,000 INDIVIDUALS WITH AUTISM WILL “AGE OUT” OF SCHOOL BASED</a:t>
            </a:r>
          </a:p>
          <a:p>
            <a:pPr marL="285750" lvl="3" indent="-285750">
              <a:buFont typeface="Arial" panose="020B0604020202020204" pitchFamily="34" charset="0"/>
              <a:buChar char="•"/>
            </a:pPr>
            <a:r>
              <a:rPr lang="en-US" dirty="0"/>
              <a:t> </a:t>
            </a:r>
            <a:r>
              <a:rPr lang="en-US" dirty="0" smtClean="0"/>
              <a:t>     SERVICES ANNUALLY</a:t>
            </a:r>
          </a:p>
          <a:p>
            <a:pPr marL="285750" lvl="3" indent="-285750">
              <a:buFont typeface="Arial" panose="020B0604020202020204" pitchFamily="34" charset="0"/>
              <a:buChar char="•"/>
            </a:pPr>
            <a:endParaRPr lang="en-US" dirty="0" smtClean="0"/>
          </a:p>
          <a:p>
            <a:pPr marL="285750" lvl="3" indent="-285750">
              <a:buFont typeface="Arial" panose="020B0604020202020204" pitchFamily="34" charset="0"/>
              <a:buChar char="•"/>
            </a:pPr>
            <a:r>
              <a:rPr lang="en-US" dirty="0" smtClean="0"/>
              <a:t>500,000 TEENS WITH AUTISM WILL ENTER ADULTHOOD OVER THE </a:t>
            </a:r>
          </a:p>
          <a:p>
            <a:pPr marL="285750" lvl="4" indent="-285750">
              <a:buFont typeface="Arial" panose="020B0604020202020204" pitchFamily="34" charset="0"/>
              <a:buChar char="•"/>
            </a:pPr>
            <a:r>
              <a:rPr lang="en-US" dirty="0"/>
              <a:t> </a:t>
            </a:r>
            <a:r>
              <a:rPr lang="en-US" dirty="0" smtClean="0"/>
              <a:t>     NEXT DECADE</a:t>
            </a:r>
            <a:endParaRPr lang="en-US" dirty="0"/>
          </a:p>
        </p:txBody>
      </p:sp>
    </p:spTree>
    <p:extLst>
      <p:ext uri="{BB962C8B-B14F-4D97-AF65-F5344CB8AC3E}">
        <p14:creationId xmlns:p14="http://schemas.microsoft.com/office/powerpoint/2010/main" val="4128464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What does any young adult need to know?</a:t>
            </a:r>
          </a:p>
          <a:p>
            <a:r>
              <a:rPr lang="en-US" dirty="0"/>
              <a:t>	</a:t>
            </a:r>
            <a:r>
              <a:rPr lang="en-US" dirty="0" smtClean="0"/>
              <a:t>how to get to work/school on time</a:t>
            </a:r>
          </a:p>
          <a:p>
            <a:r>
              <a:rPr lang="en-US" dirty="0"/>
              <a:t>	</a:t>
            </a:r>
            <a:r>
              <a:rPr lang="en-US" dirty="0" smtClean="0"/>
              <a:t>how to take care of personal hygiene and know what is appropriate</a:t>
            </a:r>
          </a:p>
          <a:p>
            <a:r>
              <a:rPr lang="en-US" dirty="0"/>
              <a:t>	</a:t>
            </a:r>
            <a:r>
              <a:rPr lang="en-US" dirty="0" smtClean="0"/>
              <a:t>	attire</a:t>
            </a:r>
          </a:p>
          <a:p>
            <a:r>
              <a:rPr lang="en-US" dirty="0"/>
              <a:t>	</a:t>
            </a:r>
            <a:r>
              <a:rPr lang="en-US" dirty="0" smtClean="0"/>
              <a:t>how to keep a clean living space</a:t>
            </a:r>
          </a:p>
          <a:p>
            <a:r>
              <a:rPr lang="en-US" dirty="0"/>
              <a:t>	</a:t>
            </a:r>
            <a:r>
              <a:rPr lang="en-US" dirty="0" smtClean="0"/>
              <a:t>how to shop and feed self</a:t>
            </a:r>
          </a:p>
          <a:p>
            <a:r>
              <a:rPr lang="en-US" dirty="0"/>
              <a:t>	</a:t>
            </a:r>
            <a:r>
              <a:rPr lang="en-US" dirty="0" smtClean="0"/>
              <a:t>HOW TO ORGANIZE TIME WISELY, set priorities, engage in </a:t>
            </a:r>
          </a:p>
          <a:p>
            <a:r>
              <a:rPr lang="en-US" dirty="0"/>
              <a:t>	</a:t>
            </a:r>
            <a:r>
              <a:rPr lang="en-US" dirty="0" smtClean="0"/>
              <a:t>	productive decision making about personal goals</a:t>
            </a:r>
          </a:p>
          <a:p>
            <a:endParaRPr lang="en-US" dirty="0"/>
          </a:p>
          <a:p>
            <a:r>
              <a:rPr lang="en-US" dirty="0" smtClean="0"/>
              <a:t>HOW TO FUNCTION SOCIALLY IN THE WORKPLACE</a:t>
            </a:r>
          </a:p>
          <a:p>
            <a:endParaRPr lang="en-US" dirty="0"/>
          </a:p>
        </p:txBody>
      </p:sp>
      <p:sp>
        <p:nvSpPr>
          <p:cNvPr id="4" name="Title 3"/>
          <p:cNvSpPr>
            <a:spLocks noGrp="1"/>
          </p:cNvSpPr>
          <p:nvPr>
            <p:ph type="title"/>
          </p:nvPr>
        </p:nvSpPr>
        <p:spPr/>
        <p:txBody>
          <a:bodyPr/>
          <a:lstStyle/>
          <a:p>
            <a:pPr algn="ctr"/>
            <a:r>
              <a:rPr lang="en-US" sz="3600" dirty="0" smtClean="0"/>
              <a:t>What do young people with autism need </a:t>
            </a:r>
            <a:br>
              <a:rPr lang="en-US" sz="3600" dirty="0" smtClean="0"/>
            </a:br>
            <a:r>
              <a:rPr lang="en-US" sz="3600" dirty="0" smtClean="0"/>
              <a:t>to learn?</a:t>
            </a:r>
            <a:endParaRPr lang="en-US" sz="3600" dirty="0"/>
          </a:p>
        </p:txBody>
      </p:sp>
    </p:spTree>
    <p:extLst>
      <p:ext uri="{BB962C8B-B14F-4D97-AF65-F5344CB8AC3E}">
        <p14:creationId xmlns:p14="http://schemas.microsoft.com/office/powerpoint/2010/main" val="4290112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p:nvPr>
        </p:nvSpPr>
        <p:spPr/>
        <p:txBody>
          <a:bodyPr/>
          <a:lstStyle/>
          <a:p>
            <a:r>
              <a:rPr lang="en-US" sz="3200" dirty="0" smtClean="0"/>
              <a:t>WHAT DOES ANY HUMAN BEING NEED?</a:t>
            </a:r>
          </a:p>
          <a:p>
            <a:pPr algn="ctr"/>
            <a:endParaRPr lang="en-US" sz="3200" dirty="0"/>
          </a:p>
          <a:p>
            <a:pPr algn="ctr"/>
            <a:r>
              <a:rPr lang="en-US" sz="3200" dirty="0" smtClean="0"/>
              <a:t>LOVE</a:t>
            </a:r>
          </a:p>
          <a:p>
            <a:pPr algn="ctr"/>
            <a:r>
              <a:rPr lang="en-US" sz="3200" dirty="0" smtClean="0"/>
              <a:t>WORK</a:t>
            </a:r>
          </a:p>
          <a:p>
            <a:pPr algn="ctr"/>
            <a:r>
              <a:rPr lang="en-US" sz="3200" dirty="0" smtClean="0"/>
              <a:t>AUTONOMY AND INTERDEPENDENCE</a:t>
            </a:r>
          </a:p>
          <a:p>
            <a:pPr algn="ctr"/>
            <a:r>
              <a:rPr lang="en-US" sz="3200" dirty="0" smtClean="0"/>
              <a:t>FUN </a:t>
            </a:r>
            <a:endParaRPr lang="en-US" sz="3200" dirty="0"/>
          </a:p>
        </p:txBody>
      </p:sp>
    </p:spTree>
    <p:extLst>
      <p:ext uri="{BB962C8B-B14F-4D97-AF65-F5344CB8AC3E}">
        <p14:creationId xmlns:p14="http://schemas.microsoft.com/office/powerpoint/2010/main" val="41047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0" y="274680"/>
            <a:ext cx="9144000" cy="1142640"/>
          </a:xfrm>
          <a:prstGeom prst="rect">
            <a:avLst/>
          </a:prstGeom>
          <a:effectLst>
            <a:outerShdw blurRad="50800" dist="139700" dir="16200000" sx="120000" sy="120000" rotWithShape="0">
              <a:prstClr val="black">
                <a:alpha val="40000"/>
              </a:prstClr>
            </a:outerShdw>
          </a:effectLst>
        </p:spPr>
        <p:txBody>
          <a:bodyPr anchor="ctr"/>
          <a:lstStyle>
            <a:defPPr>
              <a:defRPr lang="en-US"/>
            </a:defPPr>
            <a:lvl1pPr algn="ctr">
              <a:lnSpc>
                <a:spcPct val="100000"/>
              </a:lnSpc>
              <a:defRPr sz="4400">
                <a:solidFill>
                  <a:srgbClr val="000000"/>
                </a:solidFill>
                <a:effectLst>
                  <a:outerShdw blurRad="50800" dist="165100" dir="16200000" sx="124000" sy="124000" rotWithShape="0">
                    <a:schemeClr val="bg1">
                      <a:alpha val="73000"/>
                    </a:schemeClr>
                  </a:outerShdw>
                </a:effectLst>
                <a:latin typeface="Calibri"/>
              </a:defRPr>
            </a:lvl1pPr>
          </a:lstStyle>
          <a:p>
            <a:r>
              <a:rPr lang="en-US" dirty="0">
                <a:effectLst/>
              </a:rPr>
              <a:t>Autism diagnosis in children less than 3 years old.</a:t>
            </a:r>
            <a:endParaRPr dirty="0">
              <a:effectLst/>
            </a:endParaRPr>
          </a:p>
        </p:txBody>
      </p:sp>
      <p:sp>
        <p:nvSpPr>
          <p:cNvPr id="127" name="TextShape 2"/>
          <p:cNvSpPr txBox="1"/>
          <p:nvPr/>
        </p:nvSpPr>
        <p:spPr>
          <a:xfrm>
            <a:off x="457200" y="1600200"/>
            <a:ext cx="8229240" cy="4525560"/>
          </a:xfrm>
          <a:prstGeom prst="rect">
            <a:avLst/>
          </a:prstGeom>
        </p:spPr>
        <p:txBody>
          <a:bodyPr/>
          <a:lstStyle/>
          <a:p>
            <a:pPr>
              <a:lnSpc>
                <a:spcPct val="100000"/>
              </a:lnSpc>
              <a:buFont typeface="Arial"/>
              <a:buChar char="•"/>
            </a:pPr>
            <a:endParaRPr dirty="0"/>
          </a:p>
          <a:p>
            <a:pPr>
              <a:lnSpc>
                <a:spcPct val="100000"/>
              </a:lnSpc>
            </a:pPr>
            <a:r>
              <a:rPr lang="en-US" dirty="0" smtClean="0"/>
              <a:t>Multiple studies show that the diagnosis of autism when made in younger children IS stable over time.</a:t>
            </a:r>
          </a:p>
          <a:p>
            <a:pPr>
              <a:lnSpc>
                <a:spcPct val="100000"/>
              </a:lnSpc>
            </a:pPr>
            <a:endParaRPr lang="en-US" dirty="0"/>
          </a:p>
          <a:p>
            <a:pPr marL="285750" indent="-285750">
              <a:lnSpc>
                <a:spcPct val="100000"/>
              </a:lnSpc>
              <a:buFont typeface="Arial" pitchFamily="34" charset="0"/>
              <a:buChar char="•"/>
            </a:pPr>
            <a:r>
              <a:rPr lang="en-US" dirty="0" smtClean="0"/>
              <a:t>Cox, et. al    	1999	J. Child Psychol Psychiatry 1999 Jul;40(5):719-32</a:t>
            </a:r>
          </a:p>
          <a:p>
            <a:pPr marL="285750" indent="-285750">
              <a:lnSpc>
                <a:spcPct val="100000"/>
              </a:lnSpc>
              <a:buFont typeface="Arial" pitchFamily="34" charset="0"/>
              <a:buChar char="•"/>
            </a:pPr>
            <a:r>
              <a:rPr lang="en-US" dirty="0" smtClean="0"/>
              <a:t>Stone           	1999      J. Child Psychol Psychiatry 1999 Feb;40(2):219-26</a:t>
            </a:r>
          </a:p>
          <a:p>
            <a:pPr marL="285750" indent="-285750">
              <a:lnSpc>
                <a:spcPct val="100000"/>
              </a:lnSpc>
              <a:buFont typeface="Arial" pitchFamily="34" charset="0"/>
              <a:buChar char="•"/>
            </a:pPr>
            <a:r>
              <a:rPr lang="en-US" dirty="0" smtClean="0"/>
              <a:t>Lord	           	2006	Arch Gen Psychiatry 2006 June;63(6):694-701</a:t>
            </a:r>
          </a:p>
          <a:p>
            <a:pPr marL="285750" indent="-285750">
              <a:lnSpc>
                <a:spcPct val="100000"/>
              </a:lnSpc>
              <a:buFont typeface="Arial" pitchFamily="34" charset="0"/>
              <a:buChar char="•"/>
            </a:pPr>
            <a:r>
              <a:rPr lang="en-US" dirty="0" smtClean="0"/>
              <a:t>Chawarska	2007	J. Child Psychol Psychiatry 2007 Feb;48(2):128-38</a:t>
            </a:r>
          </a:p>
          <a:p>
            <a:pPr marL="285750" indent="-285750">
              <a:lnSpc>
                <a:spcPct val="100000"/>
              </a:lnSpc>
              <a:buFont typeface="Arial" pitchFamily="34" charset="0"/>
              <a:buChar char="•"/>
            </a:pPr>
            <a:r>
              <a:rPr lang="en-US" dirty="0" smtClean="0"/>
              <a:t>Stone		2007	J. Child Psychol Psychiatry 2007 Aug;48(8):793-802</a:t>
            </a:r>
          </a:p>
          <a:p>
            <a:pPr marL="285750" indent="-285750">
              <a:lnSpc>
                <a:spcPct val="100000"/>
              </a:lnSpc>
              <a:buFont typeface="Arial" pitchFamily="34" charset="0"/>
              <a:buChar char="•"/>
            </a:pPr>
            <a:r>
              <a:rPr lang="en-US" dirty="0" smtClean="0"/>
              <a:t>Kleinman	2008	J. Autism Dev Disorders 2008 April;38(4):606-15</a:t>
            </a:r>
          </a:p>
          <a:p>
            <a:pPr marL="285750" indent="-285750">
              <a:lnSpc>
                <a:spcPct val="100000"/>
              </a:lnSpc>
              <a:buFont typeface="Arial" pitchFamily="34" charset="0"/>
              <a:buChar char="•"/>
            </a:pPr>
            <a:r>
              <a:rPr lang="en-US" dirty="0" smtClean="0"/>
              <a:t>Ozonoff, et al	2014	J Am Acad Child Adolesc Psychiatry 2014 April;</a:t>
            </a:r>
          </a:p>
          <a:p>
            <a:pPr marL="3486150" lvl="7" indent="-285750">
              <a:buFont typeface="Arial" pitchFamily="34" charset="0"/>
              <a:buChar char="•"/>
            </a:pPr>
            <a:r>
              <a:rPr lang="en-US" dirty="0" smtClean="0"/>
              <a:t>53 (4):398-407</a:t>
            </a:r>
          </a:p>
          <a:p>
            <a:pPr marL="3486150" lvl="7" indent="-285750">
              <a:buFont typeface="Arial" pitchFamily="34" charset="0"/>
              <a:buChar char="•"/>
            </a:pPr>
            <a:endParaRPr dirty="0"/>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p:nvPr>
        </p:nvSpPr>
        <p:spPr>
          <a:xfrm>
            <a:off x="381000" y="3581400"/>
            <a:ext cx="8229240" cy="1143000"/>
          </a:xfrm>
        </p:spPr>
        <p:txBody>
          <a:bodyPr/>
          <a:lstStyle/>
          <a:p>
            <a:pPr marL="285750" indent="-285750">
              <a:buFont typeface="Arial" pitchFamily="34" charset="0"/>
              <a:buChar char="•"/>
            </a:pPr>
            <a:endParaRPr lang="en-US" dirty="0" smtClean="0"/>
          </a:p>
          <a:p>
            <a:pPr marL="285750" indent="-285750">
              <a:buFont typeface="Arial" pitchFamily="34" charset="0"/>
              <a:buChar char="•"/>
            </a:pPr>
            <a:r>
              <a:rPr lang="en-US" dirty="0" smtClean="0"/>
              <a:t>0 to 3 months</a:t>
            </a:r>
          </a:p>
          <a:p>
            <a:pPr lvl="2"/>
            <a:r>
              <a:rPr lang="en-US" dirty="0" smtClean="0"/>
              <a:t>	Sensitivity to and preference for faces and speech</a:t>
            </a:r>
          </a:p>
          <a:p>
            <a:pPr lvl="2"/>
            <a:endParaRPr lang="en-US" dirty="0"/>
          </a:p>
          <a:p>
            <a:pPr marL="285750" lvl="2" indent="-285750">
              <a:buFont typeface="Arial" pitchFamily="34" charset="0"/>
              <a:buChar char="•"/>
            </a:pPr>
            <a:r>
              <a:rPr lang="en-US" dirty="0" smtClean="0"/>
              <a:t>3 to Six months</a:t>
            </a:r>
          </a:p>
          <a:p>
            <a:pPr lvl="7"/>
            <a:r>
              <a:rPr lang="en-US" dirty="0"/>
              <a:t>	</a:t>
            </a:r>
            <a:r>
              <a:rPr lang="en-US" dirty="0" smtClean="0"/>
              <a:t>Emergence of dyadic social interaction</a:t>
            </a:r>
          </a:p>
          <a:p>
            <a:pPr lvl="7"/>
            <a:endParaRPr lang="en-US" dirty="0"/>
          </a:p>
          <a:p>
            <a:pPr marL="285750" lvl="7" indent="-285750">
              <a:buFont typeface="Arial" pitchFamily="34" charset="0"/>
              <a:buChar char="•"/>
            </a:pPr>
            <a:r>
              <a:rPr lang="en-US" dirty="0" smtClean="0"/>
              <a:t>Six to Nine months</a:t>
            </a:r>
          </a:p>
          <a:p>
            <a:pPr lvl="8"/>
            <a:r>
              <a:rPr lang="en-US" dirty="0"/>
              <a:t>	</a:t>
            </a:r>
            <a:r>
              <a:rPr lang="en-US" dirty="0" smtClean="0"/>
              <a:t>More sophisticated facial processing skills</a:t>
            </a:r>
          </a:p>
          <a:p>
            <a:pPr lvl="8"/>
            <a:r>
              <a:rPr lang="en-US" dirty="0"/>
              <a:t>	</a:t>
            </a:r>
            <a:r>
              <a:rPr lang="en-US" dirty="0" smtClean="0"/>
              <a:t>Response to name</a:t>
            </a:r>
          </a:p>
          <a:p>
            <a:pPr lvl="8"/>
            <a:r>
              <a:rPr lang="en-US" dirty="0"/>
              <a:t>	</a:t>
            </a:r>
            <a:r>
              <a:rPr lang="en-US" dirty="0" smtClean="0"/>
              <a:t>Social games</a:t>
            </a:r>
          </a:p>
          <a:p>
            <a:pPr lvl="8"/>
            <a:endParaRPr lang="en-US" dirty="0"/>
          </a:p>
          <a:p>
            <a:pPr marL="285750" lvl="8" indent="-285750">
              <a:buFont typeface="Arial" pitchFamily="34" charset="0"/>
              <a:buChar char="•"/>
            </a:pPr>
            <a:r>
              <a:rPr lang="en-US" dirty="0" smtClean="0"/>
              <a:t>Nine to Twelve months</a:t>
            </a:r>
          </a:p>
          <a:p>
            <a:pPr lvl="8"/>
            <a:r>
              <a:rPr lang="en-US" dirty="0"/>
              <a:t>	</a:t>
            </a:r>
            <a:r>
              <a:rPr lang="en-US" dirty="0" smtClean="0"/>
              <a:t>Social monitoring and imitation</a:t>
            </a:r>
          </a:p>
          <a:p>
            <a:pPr lvl="8"/>
            <a:r>
              <a:rPr lang="en-US" dirty="0"/>
              <a:t>	</a:t>
            </a:r>
            <a:r>
              <a:rPr lang="en-US" dirty="0" smtClean="0"/>
              <a:t>Joint attention</a:t>
            </a:r>
          </a:p>
          <a:p>
            <a:pPr lvl="7"/>
            <a:endParaRPr lang="en-US" dirty="0"/>
          </a:p>
          <a:p>
            <a:pPr lvl="7"/>
            <a:endParaRPr lang="en-US" dirty="0" smtClean="0"/>
          </a:p>
          <a:p>
            <a:pPr marL="285750" lvl="4" indent="-285750">
              <a:buFont typeface="Arial" pitchFamily="34" charset="0"/>
              <a:buChar char="•"/>
            </a:pPr>
            <a:endParaRPr lang="en-US" dirty="0"/>
          </a:p>
        </p:txBody>
      </p:sp>
      <p:sp>
        <p:nvSpPr>
          <p:cNvPr id="2" name="Title 1"/>
          <p:cNvSpPr>
            <a:spLocks noGrp="1"/>
          </p:cNvSpPr>
          <p:nvPr>
            <p:ph type="title"/>
          </p:nvPr>
        </p:nvSpPr>
        <p:spPr/>
        <p:txBody>
          <a:bodyPr/>
          <a:lstStyle/>
          <a:p>
            <a:r>
              <a:rPr lang="en-US" sz="3200" dirty="0" smtClean="0"/>
              <a:t>What Does Typical Social – Communication</a:t>
            </a:r>
            <a:br>
              <a:rPr lang="en-US" sz="3200" dirty="0" smtClean="0"/>
            </a:br>
            <a:r>
              <a:rPr lang="en-US" sz="3200" dirty="0" smtClean="0"/>
              <a:t>Development Look Like in infancy?</a:t>
            </a:r>
            <a:endParaRPr lang="en-US" sz="3200" dirty="0"/>
          </a:p>
        </p:txBody>
      </p:sp>
    </p:spTree>
    <p:extLst>
      <p:ext uri="{BB962C8B-B14F-4D97-AF65-F5344CB8AC3E}">
        <p14:creationId xmlns:p14="http://schemas.microsoft.com/office/powerpoint/2010/main" val="3694386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57200" y="274680"/>
            <a:ext cx="8229240" cy="1142640"/>
          </a:xfrm>
          <a:prstGeom prst="rect">
            <a:avLst/>
          </a:prstGeom>
        </p:spPr>
        <p:txBody>
          <a:bodyPr anchor="ctr"/>
          <a:lstStyle/>
          <a:p>
            <a:pPr algn="ctr">
              <a:lnSpc>
                <a:spcPct val="100000"/>
              </a:lnSpc>
            </a:pPr>
            <a:r>
              <a:rPr lang="en-US" sz="4400" dirty="0">
                <a:solidFill>
                  <a:srgbClr val="000000"/>
                </a:solidFill>
                <a:latin typeface="Calibri"/>
              </a:rPr>
              <a:t>What </a:t>
            </a:r>
            <a:r>
              <a:rPr lang="en-US" sz="4400" dirty="0" smtClean="0">
                <a:solidFill>
                  <a:srgbClr val="000000"/>
                </a:solidFill>
                <a:latin typeface="Calibri"/>
              </a:rPr>
              <a:t>are we looking for?</a:t>
            </a:r>
            <a:endParaRPr dirty="0"/>
          </a:p>
        </p:txBody>
      </p:sp>
      <p:sp>
        <p:nvSpPr>
          <p:cNvPr id="165"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dirty="0">
                <a:solidFill>
                  <a:srgbClr val="000000"/>
                </a:solidFill>
                <a:latin typeface="Calibri"/>
              </a:rPr>
              <a:t>Retrospective </a:t>
            </a:r>
            <a:r>
              <a:rPr lang="en-US" sz="3200" dirty="0" smtClean="0">
                <a:solidFill>
                  <a:srgbClr val="000000"/>
                </a:solidFill>
                <a:latin typeface="Calibri"/>
              </a:rPr>
              <a:t>Studies  </a:t>
            </a:r>
          </a:p>
          <a:p>
            <a:pPr lvl="2">
              <a:buFont typeface="Arial"/>
              <a:buChar char="•"/>
            </a:pPr>
            <a:r>
              <a:rPr lang="en-US" dirty="0" smtClean="0">
                <a:solidFill>
                  <a:srgbClr val="000000"/>
                </a:solidFill>
                <a:latin typeface="Calibri"/>
              </a:rPr>
              <a:t>Parental Report and Video Studies</a:t>
            </a:r>
          </a:p>
          <a:p>
            <a:pPr lvl="2"/>
            <a:endParaRPr dirty="0"/>
          </a:p>
          <a:p>
            <a:pPr lvl="1">
              <a:lnSpc>
                <a:spcPct val="100000"/>
              </a:lnSpc>
              <a:buFont typeface="Arial"/>
              <a:buChar char="–"/>
            </a:pPr>
            <a:r>
              <a:rPr lang="en-US" sz="2800" dirty="0">
                <a:solidFill>
                  <a:srgbClr val="000000"/>
                </a:solidFill>
                <a:latin typeface="Calibri"/>
              </a:rPr>
              <a:t>Delayed speech and language.</a:t>
            </a:r>
            <a:endParaRPr dirty="0"/>
          </a:p>
          <a:p>
            <a:pPr lvl="1">
              <a:lnSpc>
                <a:spcPct val="100000"/>
              </a:lnSpc>
              <a:buFont typeface="Arial"/>
              <a:buChar char="–"/>
            </a:pPr>
            <a:r>
              <a:rPr lang="en-US" sz="2800" dirty="0">
                <a:solidFill>
                  <a:srgbClr val="000000"/>
                </a:solidFill>
                <a:latin typeface="Calibri"/>
              </a:rPr>
              <a:t>Lack of response when name called.</a:t>
            </a:r>
            <a:endParaRPr dirty="0"/>
          </a:p>
          <a:p>
            <a:pPr lvl="1">
              <a:lnSpc>
                <a:spcPct val="100000"/>
              </a:lnSpc>
              <a:buFont typeface="Arial"/>
              <a:buChar char="–"/>
            </a:pPr>
            <a:r>
              <a:rPr lang="en-US" sz="2800" dirty="0">
                <a:solidFill>
                  <a:srgbClr val="000000"/>
                </a:solidFill>
                <a:latin typeface="Calibri"/>
              </a:rPr>
              <a:t>Lack of Imitation.</a:t>
            </a:r>
            <a:endParaRPr dirty="0"/>
          </a:p>
          <a:p>
            <a:pPr lvl="1">
              <a:lnSpc>
                <a:spcPct val="100000"/>
              </a:lnSpc>
              <a:buFont typeface="Arial"/>
              <a:buChar char="–"/>
            </a:pPr>
            <a:r>
              <a:rPr lang="en-US" sz="2800" dirty="0">
                <a:solidFill>
                  <a:srgbClr val="000000"/>
                </a:solidFill>
                <a:latin typeface="Calibri"/>
              </a:rPr>
              <a:t>Poor use of gesture. (Pointing)</a:t>
            </a: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57200" y="274680"/>
            <a:ext cx="8229240" cy="1142640"/>
          </a:xfrm>
          <a:prstGeom prst="rect">
            <a:avLst/>
          </a:prstGeom>
        </p:spPr>
        <p:txBody>
          <a:bodyPr anchor="ctr"/>
          <a:lstStyle/>
          <a:p>
            <a:pPr algn="ctr">
              <a:lnSpc>
                <a:spcPct val="100000"/>
              </a:lnSpc>
            </a:pPr>
            <a:r>
              <a:rPr lang="en-US" sz="4400" dirty="0">
                <a:solidFill>
                  <a:srgbClr val="000000"/>
                </a:solidFill>
                <a:latin typeface="Calibri"/>
              </a:rPr>
              <a:t>Prospective Studies</a:t>
            </a:r>
            <a:endParaRPr dirty="0"/>
          </a:p>
        </p:txBody>
      </p:sp>
      <p:sp>
        <p:nvSpPr>
          <p:cNvPr id="171" name="TextShape 2"/>
          <p:cNvSpPr txBox="1"/>
          <p:nvPr/>
        </p:nvSpPr>
        <p:spPr>
          <a:xfrm>
            <a:off x="457200" y="1600200"/>
            <a:ext cx="8229240" cy="5028840"/>
          </a:xfrm>
          <a:prstGeom prst="rect">
            <a:avLst/>
          </a:prstGeom>
        </p:spPr>
        <p:txBody>
          <a:bodyPr/>
          <a:lstStyle/>
          <a:p>
            <a:pPr>
              <a:lnSpc>
                <a:spcPct val="100000"/>
              </a:lnSpc>
              <a:buFont typeface="Arial"/>
              <a:buChar char="•"/>
            </a:pPr>
            <a:r>
              <a:rPr lang="en-US" sz="2400" dirty="0">
                <a:solidFill>
                  <a:srgbClr val="000000"/>
                </a:solidFill>
                <a:latin typeface="Calibri"/>
              </a:rPr>
              <a:t>By 12-18 months children with autism differ in the following ways.</a:t>
            </a:r>
            <a:endParaRPr sz="2400" dirty="0"/>
          </a:p>
          <a:p>
            <a:pPr lvl="1">
              <a:lnSpc>
                <a:spcPct val="100000"/>
              </a:lnSpc>
              <a:buFont typeface="Arial"/>
              <a:buChar char="–"/>
            </a:pPr>
            <a:r>
              <a:rPr lang="en-US" sz="2400" dirty="0">
                <a:solidFill>
                  <a:srgbClr val="000000"/>
                </a:solidFill>
                <a:latin typeface="Calibri"/>
              </a:rPr>
              <a:t>Visual tracking (↓ attention to face and eyes of </a:t>
            </a:r>
            <a:r>
              <a:rPr lang="en-US" sz="2400" dirty="0" smtClean="0">
                <a:solidFill>
                  <a:srgbClr val="000000"/>
                </a:solidFill>
                <a:latin typeface="Calibri"/>
              </a:rPr>
              <a:t>others) * </a:t>
            </a:r>
            <a:endParaRPr sz="2400" dirty="0"/>
          </a:p>
          <a:p>
            <a:pPr lvl="1">
              <a:lnSpc>
                <a:spcPct val="100000"/>
              </a:lnSpc>
              <a:buFont typeface="Arial"/>
              <a:buChar char="–"/>
            </a:pPr>
            <a:r>
              <a:rPr lang="en-US" sz="2400" dirty="0">
                <a:solidFill>
                  <a:srgbClr val="000000"/>
                </a:solidFill>
                <a:latin typeface="Calibri"/>
              </a:rPr>
              <a:t>Prolonged visual </a:t>
            </a:r>
            <a:r>
              <a:rPr lang="en-US" sz="2400" dirty="0" smtClean="0">
                <a:solidFill>
                  <a:srgbClr val="000000"/>
                </a:solidFill>
                <a:latin typeface="Calibri"/>
              </a:rPr>
              <a:t>inspection of objects</a:t>
            </a:r>
            <a:endParaRPr sz="2400" dirty="0"/>
          </a:p>
          <a:p>
            <a:pPr lvl="1">
              <a:lnSpc>
                <a:spcPct val="100000"/>
              </a:lnSpc>
              <a:buFont typeface="Arial"/>
              <a:buChar char="–"/>
            </a:pPr>
            <a:r>
              <a:rPr lang="en-US" sz="2400" dirty="0">
                <a:solidFill>
                  <a:srgbClr val="000000"/>
                </a:solidFill>
                <a:latin typeface="Calibri"/>
              </a:rPr>
              <a:t>Limited response to </a:t>
            </a:r>
            <a:r>
              <a:rPr lang="en-US" sz="2400" dirty="0" smtClean="0">
                <a:solidFill>
                  <a:srgbClr val="000000"/>
                </a:solidFill>
                <a:latin typeface="Calibri"/>
              </a:rPr>
              <a:t>name *</a:t>
            </a:r>
            <a:endParaRPr sz="2400" dirty="0"/>
          </a:p>
          <a:p>
            <a:pPr lvl="1">
              <a:lnSpc>
                <a:spcPct val="100000"/>
              </a:lnSpc>
              <a:buFont typeface="Arial"/>
              <a:buChar char="–"/>
            </a:pPr>
            <a:r>
              <a:rPr lang="en-US" sz="2400" dirty="0">
                <a:solidFill>
                  <a:srgbClr val="000000"/>
                </a:solidFill>
                <a:latin typeface="Calibri"/>
              </a:rPr>
              <a:t>↓ Eye contact</a:t>
            </a:r>
            <a:endParaRPr sz="2400" dirty="0"/>
          </a:p>
          <a:p>
            <a:pPr lvl="1">
              <a:lnSpc>
                <a:spcPct val="100000"/>
              </a:lnSpc>
              <a:buFont typeface="Arial"/>
              <a:buChar char="–"/>
            </a:pPr>
            <a:r>
              <a:rPr lang="en-US" sz="2400" dirty="0">
                <a:solidFill>
                  <a:srgbClr val="000000"/>
                </a:solidFill>
                <a:latin typeface="Calibri"/>
              </a:rPr>
              <a:t>↓</a:t>
            </a:r>
            <a:r>
              <a:rPr lang="en-US" sz="2400" dirty="0">
                <a:solidFill>
                  <a:srgbClr val="FF0000"/>
                </a:solidFill>
                <a:latin typeface="Calibri"/>
              </a:rPr>
              <a:t> </a:t>
            </a:r>
            <a:r>
              <a:rPr lang="en-US" sz="2400" dirty="0">
                <a:solidFill>
                  <a:srgbClr val="000000"/>
                </a:solidFill>
                <a:latin typeface="Calibri"/>
              </a:rPr>
              <a:t>Social Smiling</a:t>
            </a:r>
            <a:endParaRPr sz="2400" dirty="0"/>
          </a:p>
          <a:p>
            <a:pPr lvl="1">
              <a:lnSpc>
                <a:spcPct val="100000"/>
              </a:lnSpc>
              <a:buFont typeface="Arial"/>
              <a:buChar char="–"/>
            </a:pPr>
            <a:r>
              <a:rPr lang="en-US" sz="2400" dirty="0">
                <a:solidFill>
                  <a:srgbClr val="000000"/>
                </a:solidFill>
                <a:latin typeface="Calibri"/>
              </a:rPr>
              <a:t>↓ Social interest</a:t>
            </a:r>
            <a:endParaRPr sz="2400" dirty="0"/>
          </a:p>
          <a:p>
            <a:pPr lvl="1">
              <a:lnSpc>
                <a:spcPct val="100000"/>
              </a:lnSpc>
              <a:buFont typeface="Arial"/>
              <a:buChar char="–"/>
            </a:pPr>
            <a:r>
              <a:rPr lang="en-US" sz="2400" dirty="0">
                <a:solidFill>
                  <a:srgbClr val="000000"/>
                </a:solidFill>
                <a:latin typeface="Calibri"/>
              </a:rPr>
              <a:t>↓ Facial expression (not sharing affect with eye contact</a:t>
            </a:r>
            <a:r>
              <a:rPr lang="en-US" sz="2400" dirty="0" smtClean="0">
                <a:solidFill>
                  <a:srgbClr val="000000"/>
                </a:solidFill>
                <a:latin typeface="Calibri"/>
              </a:rPr>
              <a:t>) *</a:t>
            </a:r>
            <a:endParaRPr sz="2400" dirty="0"/>
          </a:p>
          <a:p>
            <a:pPr lvl="1">
              <a:lnSpc>
                <a:spcPct val="100000"/>
              </a:lnSpc>
              <a:buFont typeface="Arial"/>
              <a:buChar char="–"/>
            </a:pPr>
            <a:r>
              <a:rPr lang="en-US" sz="2400" dirty="0">
                <a:solidFill>
                  <a:srgbClr val="000000"/>
                </a:solidFill>
                <a:latin typeface="Calibri"/>
              </a:rPr>
              <a:t>Delayed gestural communication (pointing</a:t>
            </a:r>
            <a:r>
              <a:rPr lang="en-US" sz="2400" dirty="0" smtClean="0">
                <a:solidFill>
                  <a:srgbClr val="000000"/>
                </a:solidFill>
                <a:latin typeface="Calibri"/>
              </a:rPr>
              <a:t>) *</a:t>
            </a:r>
            <a:endParaRPr sz="2400" dirty="0"/>
          </a:p>
          <a:p>
            <a:pPr lvl="1">
              <a:lnSpc>
                <a:spcPct val="100000"/>
              </a:lnSpc>
              <a:buFont typeface="Arial"/>
              <a:buChar char="–"/>
            </a:pPr>
            <a:r>
              <a:rPr lang="en-US" sz="2400" dirty="0" smtClean="0">
                <a:solidFill>
                  <a:srgbClr val="000000"/>
                </a:solidFill>
                <a:latin typeface="Calibri"/>
              </a:rPr>
              <a:t>Less back </a:t>
            </a:r>
            <a:r>
              <a:rPr lang="en-US" sz="2400" dirty="0">
                <a:solidFill>
                  <a:srgbClr val="000000"/>
                </a:solidFill>
                <a:latin typeface="Calibri"/>
              </a:rPr>
              <a:t>and forth babbling</a:t>
            </a:r>
            <a:endParaRPr sz="2400" dirty="0"/>
          </a:p>
          <a:p>
            <a:pPr lvl="1">
              <a:lnSpc>
                <a:spcPct val="100000"/>
              </a:lnSpc>
              <a:buFont typeface="Arial"/>
              <a:buChar char="–"/>
            </a:pPr>
            <a:r>
              <a:rPr lang="en-US" sz="2400" dirty="0">
                <a:solidFill>
                  <a:srgbClr val="000000"/>
                </a:solidFill>
                <a:latin typeface="Calibri"/>
              </a:rPr>
              <a:t>Limited interest in toys / repetitive </a:t>
            </a:r>
            <a:r>
              <a:rPr lang="en-US" sz="2400" dirty="0" smtClean="0">
                <a:solidFill>
                  <a:srgbClr val="000000"/>
                </a:solidFill>
                <a:latin typeface="Calibri"/>
              </a:rPr>
              <a:t>play</a:t>
            </a:r>
            <a:endParaRPr sz="2400" dirty="0"/>
          </a:p>
          <a:p>
            <a:pPr lvl="1">
              <a:lnSpc>
                <a:spcPct val="100000"/>
              </a:lnSpc>
              <a:buFont typeface="Arial"/>
              <a:buChar char="–"/>
            </a:pPr>
            <a:r>
              <a:rPr lang="en-US" sz="2400" dirty="0">
                <a:solidFill>
                  <a:srgbClr val="000000"/>
                </a:solidFill>
                <a:latin typeface="Calibri"/>
              </a:rPr>
              <a:t>Decreased imitation</a:t>
            </a:r>
            <a:endParaRPr sz="2400"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mph" fill="hold" nodeType="clickEffect">
                                  <p:stCondLst>
                                    <p:cond delay="0"/>
                                  </p:stCondLst>
                                  <p:childTnLst>
                                    <p:set>
                                      <p:cBhvr>
                                        <p:cTn id="6" dur="500" fill="hold"/>
                                        <p:tgtEl>
                                          <p:spTgt spid="171">
                                            <p:txEl>
                                              <p:pRg st="67" end="85"/>
                                            </p:txEl>
                                          </p:spTgt>
                                        </p:tgtEl>
                                        <p:attrNameLst>
                                          <p:attrName/>
                                        </p:attrNameLst>
                                      </p:cBhvr>
                                      <p:to>
                                        <p:strVal val="rgb(0,0,-1)"/>
                                      </p:to>
                                    </p:set>
                                    <p:set>
                                      <p:cBhvr>
                                        <p:cTn id="7" dur="500" fill="hold"/>
                                        <p:tgtEl>
                                          <p:spTgt spid="171">
                                            <p:txEl>
                                              <p:pRg st="67" end="85"/>
                                            </p:txEl>
                                          </p:spTgt>
                                        </p:tgtEl>
                                        <p:attrNameLst>
                                          <p:attrName/>
                                        </p:attrNameLst>
                                      </p:cBhvr>
                                      <p:to>
                                        <p:strVal val="rgb(0,0,-1)"/>
                                      </p:to>
                                    </p:set>
                                    <p:set>
                                      <p:cBhvr>
                                        <p:cTn id="8" dur="500" fill="hold"/>
                                        <p:tgtEl>
                                          <p:spTgt spid="171">
                                            <p:txEl>
                                              <p:pRg st="67" end="85"/>
                                            </p:txEl>
                                          </p:spTgt>
                                        </p:tgtEl>
                                        <p:attrNameLst>
                                          <p:attrName/>
                                        </p:attrNameLst>
                                      </p:cBhvr>
                                      <p:to>
                                        <p:boolVal val="0"/>
                                      </p:to>
                                    </p:set>
                                  </p:childTnLst>
                                </p:cTn>
                              </p:par>
                            </p:childTnLst>
                          </p:cTn>
                        </p:par>
                      </p:childTnLst>
                    </p:cTn>
                  </p:par>
                  <p:par>
                    <p:cTn id="9" fill="hold">
                      <p:stCondLst>
                        <p:cond delay="indefinite"/>
                      </p:stCondLst>
                      <p:childTnLst>
                        <p:par>
                          <p:cTn id="10" fill="hold">
                            <p:stCondLst>
                              <p:cond delay="0"/>
                            </p:stCondLst>
                            <p:childTnLst>
                              <p:par>
                                <p:cTn id="11" presetID="16" presetClass="emph" fill="hold" nodeType="clickEffect">
                                  <p:stCondLst>
                                    <p:cond delay="0"/>
                                  </p:stCondLst>
                                  <p:childTnLst>
                                    <p:set>
                                      <p:cBhvr>
                                        <p:cTn id="12" dur="500" fill="hold"/>
                                        <p:tgtEl>
                                          <p:spTgt spid="171">
                                            <p:txEl>
                                              <p:pRg st="161" end="178"/>
                                            </p:txEl>
                                          </p:spTgt>
                                        </p:tgtEl>
                                        <p:attrNameLst>
                                          <p:attrName/>
                                        </p:attrNameLst>
                                      </p:cBhvr>
                                      <p:to>
                                        <p:strVal val="rgb(0,0,-1)"/>
                                      </p:to>
                                    </p:set>
                                    <p:set>
                                      <p:cBhvr>
                                        <p:cTn id="13" dur="500" fill="hold"/>
                                        <p:tgtEl>
                                          <p:spTgt spid="171">
                                            <p:txEl>
                                              <p:pRg st="161" end="178"/>
                                            </p:txEl>
                                          </p:spTgt>
                                        </p:tgtEl>
                                        <p:attrNameLst>
                                          <p:attrName/>
                                        </p:attrNameLst>
                                      </p:cBhvr>
                                      <p:to>
                                        <p:strVal val="rgb(0,0,-1)"/>
                                      </p:to>
                                    </p:set>
                                    <p:set>
                                      <p:cBhvr>
                                        <p:cTn id="14" dur="500" fill="hold"/>
                                        <p:tgtEl>
                                          <p:spTgt spid="171">
                                            <p:txEl>
                                              <p:pRg st="161" end="178"/>
                                            </p:txEl>
                                          </p:spTgt>
                                        </p:tgtEl>
                                        <p:attrNameLst>
                                          <p:attrName/>
                                        </p:attrNameLst>
                                      </p:cBhvr>
                                      <p:to>
                                        <p:boolVal val="0"/>
                                      </p:to>
                                    </p:set>
                                  </p:childTnLst>
                                </p:cTn>
                              </p:par>
                            </p:childTnLst>
                          </p:cTn>
                        </p:par>
                      </p:childTnLst>
                    </p:cTn>
                  </p:par>
                  <p:par>
                    <p:cTn id="15" fill="hold">
                      <p:stCondLst>
                        <p:cond delay="indefinite"/>
                      </p:stCondLst>
                      <p:childTnLst>
                        <p:par>
                          <p:cTn id="16" fill="hold">
                            <p:stCondLst>
                              <p:cond delay="0"/>
                            </p:stCondLst>
                            <p:childTnLst>
                              <p:par>
                                <p:cTn id="17" presetID="16" presetClass="emph" fill="hold" nodeType="clickEffect">
                                  <p:stCondLst>
                                    <p:cond delay="0"/>
                                  </p:stCondLst>
                                  <p:childTnLst>
                                    <p:set>
                                      <p:cBhvr>
                                        <p:cTn id="18" dur="500" fill="hold"/>
                                        <p:tgtEl>
                                          <p:spTgt spid="171">
                                            <p:txEl>
                                              <p:pRg st="179" end="181"/>
                                            </p:txEl>
                                          </p:spTgt>
                                        </p:tgtEl>
                                        <p:attrNameLst>
                                          <p:attrName/>
                                        </p:attrNameLst>
                                      </p:cBhvr>
                                      <p:to>
                                        <p:strVal val="rgb(0,0,-1)"/>
                                      </p:to>
                                    </p:set>
                                    <p:set>
                                      <p:cBhvr>
                                        <p:cTn id="19" dur="500" fill="hold"/>
                                        <p:tgtEl>
                                          <p:spTgt spid="171">
                                            <p:txEl>
                                              <p:pRg st="179" end="181"/>
                                            </p:txEl>
                                          </p:spTgt>
                                        </p:tgtEl>
                                        <p:attrNameLst>
                                          <p:attrName/>
                                        </p:attrNameLst>
                                      </p:cBhvr>
                                      <p:to>
                                        <p:strVal val="rgb(0,0,-1)"/>
                                      </p:to>
                                    </p:set>
                                    <p:set>
                                      <p:cBhvr>
                                        <p:cTn id="20" dur="500" fill="hold"/>
                                        <p:tgtEl>
                                          <p:spTgt spid="171">
                                            <p:txEl>
                                              <p:pRg st="179" end="181"/>
                                            </p:txEl>
                                          </p:spTgt>
                                        </p:tgtEl>
                                        <p:attrNameLst>
                                          <p:attrName/>
                                        </p:attrNameLst>
                                      </p:cBhvr>
                                      <p:to>
                                        <p:boolVal val="0"/>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4162</TotalTime>
  <Words>5902</Words>
  <Application>Microsoft Office PowerPoint</Application>
  <PresentationFormat>On-screen Show (4:3)</PresentationFormat>
  <Paragraphs>822</Paragraphs>
  <Slides>54</Slides>
  <Notes>45</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What Does Typical Social – Communication Development Look Like in infancy?</vt:lpstr>
      <vt:lpstr>PowerPoint Presentation</vt:lpstr>
      <vt:lpstr>PowerPoint Presentation</vt:lpstr>
      <vt:lpstr>PowerPoint Presentation</vt:lpstr>
      <vt:lpstr>PowerPoint Presentation</vt:lpstr>
      <vt:lpstr>INFANT START</vt:lpstr>
      <vt:lpstr>EXPERIENCE INFLUENCES BRAIN STRUCTURE  AND FUNCTION IN YOUNG CHILDREN</vt:lpstr>
      <vt:lpstr>RESEARCH ON PARENT TRAINING PROGRAMS FOR TODDLERS WITH ASD</vt:lpstr>
      <vt:lpstr>PowerPoint Presentation</vt:lpstr>
      <vt:lpstr>PowerPoint Presentation</vt:lpstr>
      <vt:lpstr>PowerPoint Presentation</vt:lpstr>
      <vt:lpstr>PowerPoint Presentation</vt:lpstr>
      <vt:lpstr>Factors Affecting Age of Recognition of Autism by Parents</vt:lpstr>
      <vt:lpstr>PowerPoint Presentation</vt:lpstr>
      <vt:lpstr>Early Childhood Educators and Day Care Providers</vt:lpstr>
      <vt:lpstr>PowerPoint Presentation</vt:lpstr>
      <vt:lpstr>PowerPoint Presentation</vt:lpstr>
      <vt:lpstr>PowerPoint Presentation</vt:lpstr>
      <vt:lpstr>PowerPoint Presentation</vt:lpstr>
      <vt:lpstr>Speech and Language Pathologists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vt:lpstr>
      <vt:lpstr>PowerPoint Presentation</vt:lpstr>
      <vt:lpstr>PowerPoint Presentation</vt:lpstr>
      <vt:lpstr>PowerPoint Presentation</vt:lpstr>
      <vt:lpstr>TREATMENT </vt:lpstr>
      <vt:lpstr>PowerPoint Presentation</vt:lpstr>
      <vt:lpstr>The Most Effective Programs for Early Intervention are those that have a  Consistent Approach</vt:lpstr>
      <vt:lpstr>Early Start Denver Model</vt:lpstr>
      <vt:lpstr>Parent Driven Interventions….TODDLER TREATMENT NETWORK</vt:lpstr>
      <vt:lpstr>PowerPoint Presentation</vt:lpstr>
      <vt:lpstr>PowerPoint Presentation</vt:lpstr>
      <vt:lpstr>PowerPoint Presentation</vt:lpstr>
      <vt:lpstr>PowerPoint Presentation</vt:lpstr>
      <vt:lpstr>     LET THE GAMES BEGIN!! </vt:lpstr>
      <vt:lpstr>If I were queen of the universe…</vt:lpstr>
      <vt:lpstr>PowerPoint Presentation</vt:lpstr>
      <vt:lpstr>YOUNG ADULTS WITH AUTISM</vt:lpstr>
      <vt:lpstr>What do young people with autism need  to learn?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Danis 3 Laptop</dc:creator>
  <cp:lastModifiedBy>Danis 3 Laptop</cp:lastModifiedBy>
  <cp:revision>106</cp:revision>
  <dcterms:modified xsi:type="dcterms:W3CDTF">2014-09-29T20:40:00Z</dcterms:modified>
</cp:coreProperties>
</file>